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Lst>
  <p:notesMasterIdLst>
    <p:notesMasterId r:id="rId36"/>
  </p:notesMasterIdLst>
  <p:sldIdLst>
    <p:sldId id="258" r:id="rId6"/>
    <p:sldId id="259" r:id="rId7"/>
    <p:sldId id="260" r:id="rId8"/>
    <p:sldId id="300" r:id="rId9"/>
    <p:sldId id="301" r:id="rId10"/>
    <p:sldId id="302" r:id="rId11"/>
    <p:sldId id="303"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90" r:id="rId26"/>
    <p:sldId id="291" r:id="rId27"/>
    <p:sldId id="292" r:id="rId28"/>
    <p:sldId id="293" r:id="rId29"/>
    <p:sldId id="294" r:id="rId30"/>
    <p:sldId id="295" r:id="rId31"/>
    <p:sldId id="296" r:id="rId32"/>
    <p:sldId id="297" r:id="rId33"/>
    <p:sldId id="298" r:id="rId34"/>
    <p:sldId id="299" r:id="rId3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5AC7F7E-E5FE-4514-9495-E38C77A88AEE}" type="datetimeFigureOut">
              <a:rPr lang="en-GB" smtClean="0"/>
              <a:t>07/07/2016</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1B70D562-4EAE-417B-A2EF-B19B32C81154}" type="slidenum">
              <a:rPr lang="en-GB" smtClean="0"/>
              <a:t>‹#›</a:t>
            </a:fld>
            <a:endParaRPr lang="en-GB"/>
          </a:p>
        </p:txBody>
      </p:sp>
    </p:spTree>
    <p:extLst>
      <p:ext uri="{BB962C8B-B14F-4D97-AF65-F5344CB8AC3E}">
        <p14:creationId xmlns:p14="http://schemas.microsoft.com/office/powerpoint/2010/main" val="93748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Arial" charset="0"/>
                <a:cs typeface="Arial" charset="0"/>
              </a:rPr>
              <a:t>This will equip professionals and others to have an awareness of the causes and signs of trafficking, both adults and children. </a:t>
            </a:r>
          </a:p>
          <a:p>
            <a:pPr eaLnBrk="1" hangingPunct="1"/>
            <a:endParaRPr lang="en-GB" altLang="en-US" smtClean="0">
              <a:latin typeface="Arial" charset="0"/>
              <a:cs typeface="Arial" charset="0"/>
            </a:endParaRPr>
          </a:p>
          <a:p>
            <a:pPr eaLnBrk="1" hangingPunct="1"/>
            <a:r>
              <a:rPr lang="en-GB" altLang="en-US" smtClean="0">
                <a:latin typeface="Arial" charset="0"/>
                <a:cs typeface="Arial" charset="0"/>
              </a:rPr>
              <a:t>Explain to delegates that the blue blindfolded dragon is now the emblem that ensures quality &amp;  denotes any training/notes/information disseminated from the All Wales Anti Trafficking Group &amp; is supported by Welsh Government. </a:t>
            </a:r>
          </a:p>
          <a:p>
            <a:pPr eaLnBrk="1" hangingPunct="1"/>
            <a:endParaRPr lang="en-GB" altLang="en-US" smtClean="0">
              <a:latin typeface="Arial" charset="0"/>
              <a:cs typeface="Arial" charset="0"/>
            </a:endParaRPr>
          </a:p>
          <a:p>
            <a:pPr eaLnBrk="1" hangingPunct="1"/>
            <a:r>
              <a:rPr lang="en-GB" altLang="en-US" smtClean="0">
                <a:latin typeface="Arial" charset="0"/>
                <a:cs typeface="Arial" charset="0"/>
              </a:rPr>
              <a:t>It is worth mentioning at this point that the UN Convention on the Rights of the Child concludes that a child is any person under 18 years. This is because it is universally accepted that a child under 18 cannot consent to being exploited. The Sexual Offences act 2003 also states that 16/17 year olds cannot consent to exploitation – this is an age group that people often think can take care of themselves.</a:t>
            </a:r>
          </a:p>
        </p:txBody>
      </p:sp>
      <p:sp>
        <p:nvSpPr>
          <p:cNvPr id="517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6001" indent="-283078">
              <a:defRPr>
                <a:solidFill>
                  <a:schemeClr val="tx1"/>
                </a:solidFill>
                <a:latin typeface="Calibri" pitchFamily="34" charset="0"/>
              </a:defRPr>
            </a:lvl2pPr>
            <a:lvl3pPr marL="1132309" indent="-226462">
              <a:defRPr>
                <a:solidFill>
                  <a:schemeClr val="tx1"/>
                </a:solidFill>
                <a:latin typeface="Calibri" pitchFamily="34" charset="0"/>
              </a:defRPr>
            </a:lvl3pPr>
            <a:lvl4pPr marL="1585234" indent="-226462">
              <a:defRPr>
                <a:solidFill>
                  <a:schemeClr val="tx1"/>
                </a:solidFill>
                <a:latin typeface="Calibri" pitchFamily="34" charset="0"/>
              </a:defRPr>
            </a:lvl4pPr>
            <a:lvl5pPr marL="2038157" indent="-226462">
              <a:defRPr>
                <a:solidFill>
                  <a:schemeClr val="tx1"/>
                </a:solidFill>
                <a:latin typeface="Calibri" pitchFamily="34" charset="0"/>
              </a:defRPr>
            </a:lvl5pPr>
            <a:lvl6pPr marL="2491083" indent="-226462" fontAlgn="base">
              <a:spcBef>
                <a:spcPct val="0"/>
              </a:spcBef>
              <a:spcAft>
                <a:spcPct val="0"/>
              </a:spcAft>
              <a:defRPr>
                <a:solidFill>
                  <a:schemeClr val="tx1"/>
                </a:solidFill>
                <a:latin typeface="Calibri" pitchFamily="34" charset="0"/>
              </a:defRPr>
            </a:lvl6pPr>
            <a:lvl7pPr marL="2944006" indent="-226462" fontAlgn="base">
              <a:spcBef>
                <a:spcPct val="0"/>
              </a:spcBef>
              <a:spcAft>
                <a:spcPct val="0"/>
              </a:spcAft>
              <a:defRPr>
                <a:solidFill>
                  <a:schemeClr val="tx1"/>
                </a:solidFill>
                <a:latin typeface="Calibri" pitchFamily="34" charset="0"/>
              </a:defRPr>
            </a:lvl7pPr>
            <a:lvl8pPr marL="3396929" indent="-226462" fontAlgn="base">
              <a:spcBef>
                <a:spcPct val="0"/>
              </a:spcBef>
              <a:spcAft>
                <a:spcPct val="0"/>
              </a:spcAft>
              <a:defRPr>
                <a:solidFill>
                  <a:schemeClr val="tx1"/>
                </a:solidFill>
                <a:latin typeface="Calibri" pitchFamily="34" charset="0"/>
              </a:defRPr>
            </a:lvl8pPr>
            <a:lvl9pPr marL="3849855" indent="-226462" fontAlgn="base">
              <a:spcBef>
                <a:spcPct val="0"/>
              </a:spcBef>
              <a:spcAft>
                <a:spcPct val="0"/>
              </a:spcAft>
              <a:defRPr>
                <a:solidFill>
                  <a:schemeClr val="tx1"/>
                </a:solidFill>
                <a:latin typeface="Calibri" pitchFamily="34" charset="0"/>
              </a:defRPr>
            </a:lvl9pPr>
          </a:lstStyle>
          <a:p>
            <a:pPr>
              <a:defRPr/>
            </a:pPr>
            <a:fld id="{C6A5FC9A-DB83-4D09-9D4A-B56CECFE8C26}" type="slidenum">
              <a:rPr lang="en-GB" altLang="en-US">
                <a:solidFill>
                  <a:prstClr val="black"/>
                </a:solidFill>
              </a:rPr>
              <a:pPr>
                <a:defRPr/>
              </a:pPr>
              <a:t>1</a:t>
            </a:fld>
            <a:endParaRPr lang="en-GB"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cs typeface="Arial" charset="0"/>
            </a:endParaRPr>
          </a:p>
        </p:txBody>
      </p:sp>
      <p:sp>
        <p:nvSpPr>
          <p:cNvPr id="549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6001" indent="-283078">
              <a:defRPr>
                <a:solidFill>
                  <a:schemeClr val="tx1"/>
                </a:solidFill>
                <a:latin typeface="Calibri" pitchFamily="34" charset="0"/>
              </a:defRPr>
            </a:lvl2pPr>
            <a:lvl3pPr marL="1132309" indent="-226462">
              <a:defRPr>
                <a:solidFill>
                  <a:schemeClr val="tx1"/>
                </a:solidFill>
                <a:latin typeface="Calibri" pitchFamily="34" charset="0"/>
              </a:defRPr>
            </a:lvl3pPr>
            <a:lvl4pPr marL="1585234" indent="-226462">
              <a:defRPr>
                <a:solidFill>
                  <a:schemeClr val="tx1"/>
                </a:solidFill>
                <a:latin typeface="Calibri" pitchFamily="34" charset="0"/>
              </a:defRPr>
            </a:lvl4pPr>
            <a:lvl5pPr marL="2038157" indent="-226462">
              <a:defRPr>
                <a:solidFill>
                  <a:schemeClr val="tx1"/>
                </a:solidFill>
                <a:latin typeface="Calibri" pitchFamily="34" charset="0"/>
              </a:defRPr>
            </a:lvl5pPr>
            <a:lvl6pPr marL="2491083" indent="-226462" fontAlgn="base">
              <a:spcBef>
                <a:spcPct val="0"/>
              </a:spcBef>
              <a:spcAft>
                <a:spcPct val="0"/>
              </a:spcAft>
              <a:defRPr>
                <a:solidFill>
                  <a:schemeClr val="tx1"/>
                </a:solidFill>
                <a:latin typeface="Calibri" pitchFamily="34" charset="0"/>
              </a:defRPr>
            </a:lvl6pPr>
            <a:lvl7pPr marL="2944006" indent="-226462" fontAlgn="base">
              <a:spcBef>
                <a:spcPct val="0"/>
              </a:spcBef>
              <a:spcAft>
                <a:spcPct val="0"/>
              </a:spcAft>
              <a:defRPr>
                <a:solidFill>
                  <a:schemeClr val="tx1"/>
                </a:solidFill>
                <a:latin typeface="Calibri" pitchFamily="34" charset="0"/>
              </a:defRPr>
            </a:lvl7pPr>
            <a:lvl8pPr marL="3396929" indent="-226462" fontAlgn="base">
              <a:spcBef>
                <a:spcPct val="0"/>
              </a:spcBef>
              <a:spcAft>
                <a:spcPct val="0"/>
              </a:spcAft>
              <a:defRPr>
                <a:solidFill>
                  <a:schemeClr val="tx1"/>
                </a:solidFill>
                <a:latin typeface="Calibri" pitchFamily="34" charset="0"/>
              </a:defRPr>
            </a:lvl8pPr>
            <a:lvl9pPr marL="3849855" indent="-226462" fontAlgn="base">
              <a:spcBef>
                <a:spcPct val="0"/>
              </a:spcBef>
              <a:spcAft>
                <a:spcPct val="0"/>
              </a:spcAft>
              <a:defRPr>
                <a:solidFill>
                  <a:schemeClr val="tx1"/>
                </a:solidFill>
                <a:latin typeface="Calibri" pitchFamily="34" charset="0"/>
              </a:defRPr>
            </a:lvl9pPr>
          </a:lstStyle>
          <a:p>
            <a:pPr>
              <a:defRPr/>
            </a:pPr>
            <a:fld id="{BFA8D5FC-0CB9-4AC6-B9C5-A7A5BCDE241B}" type="slidenum">
              <a:rPr lang="en-GB" altLang="en-US">
                <a:solidFill>
                  <a:prstClr val="black"/>
                </a:solidFill>
              </a:rPr>
              <a:pPr>
                <a:defRPr/>
              </a:pPr>
              <a:t>21</a:t>
            </a:fld>
            <a:endParaRPr lang="en-GB"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Be honest &amp; realistic about what can be done/offered </a:t>
            </a:r>
          </a:p>
          <a:p>
            <a:pPr eaLnBrk="1" hangingPunct="1">
              <a:spcBef>
                <a:spcPct val="0"/>
              </a:spcBef>
            </a:pPr>
            <a:endParaRPr lang="en-GB" altLang="en-US" smtClean="0">
              <a:latin typeface="Arial" charset="0"/>
              <a:cs typeface="Arial" charset="0"/>
            </a:endParaRPr>
          </a:p>
          <a:p>
            <a:pPr eaLnBrk="1" hangingPunct="1">
              <a:lnSpc>
                <a:spcPct val="80000"/>
              </a:lnSpc>
            </a:pPr>
            <a:r>
              <a:rPr lang="en-US" altLang="en-US" smtClean="0">
                <a:latin typeface="Arial" charset="0"/>
                <a:cs typeface="Arial" charset="0"/>
              </a:rPr>
              <a:t>Strict confidentiality is paramount.</a:t>
            </a:r>
          </a:p>
          <a:p>
            <a:pPr eaLnBrk="1" hangingPunct="1">
              <a:lnSpc>
                <a:spcPct val="80000"/>
              </a:lnSpc>
            </a:pPr>
            <a:r>
              <a:rPr lang="en-US" altLang="en-US" smtClean="0">
                <a:latin typeface="Arial" charset="0"/>
                <a:cs typeface="Arial" charset="0"/>
              </a:rPr>
              <a:t>Use a qualified, CRB checked translator/interpreter who understands victim’s cultural needs. </a:t>
            </a:r>
          </a:p>
          <a:p>
            <a:pPr eaLnBrk="1" hangingPunct="1">
              <a:lnSpc>
                <a:spcPct val="80000"/>
              </a:lnSpc>
            </a:pPr>
            <a:endParaRPr lang="en-GB" altLang="en-US" smtClean="0">
              <a:latin typeface="Arial" charset="0"/>
              <a:cs typeface="Arial" charset="0"/>
            </a:endParaRPr>
          </a:p>
          <a:p>
            <a:pPr eaLnBrk="1" hangingPunct="1">
              <a:lnSpc>
                <a:spcPct val="80000"/>
              </a:lnSpc>
            </a:pPr>
            <a:r>
              <a:rPr lang="en-US" altLang="en-US" smtClean="0">
                <a:latin typeface="Arial" charset="0"/>
                <a:cs typeface="Arial" charset="0"/>
              </a:rPr>
              <a:t>Ask the person what they want to do &amp; explain what you intend to do next, e.g. contact a specialist who can help them.</a:t>
            </a:r>
            <a:endParaRPr lang="en-GB" altLang="en-US" smtClean="0">
              <a:latin typeface="Arial" charset="0"/>
              <a:cs typeface="Arial" charset="0"/>
            </a:endParaRPr>
          </a:p>
          <a:p>
            <a:pPr eaLnBrk="1" hangingPunct="1">
              <a:lnSpc>
                <a:spcPct val="80000"/>
              </a:lnSpc>
            </a:pPr>
            <a:endParaRPr lang="en-US" altLang="en-US" smtClean="0">
              <a:latin typeface="Arial" charset="0"/>
              <a:cs typeface="Arial" charset="0"/>
            </a:endParaRPr>
          </a:p>
          <a:p>
            <a:pPr eaLnBrk="1" hangingPunct="1">
              <a:spcBef>
                <a:spcPct val="0"/>
              </a:spcBef>
            </a:pPr>
            <a:endParaRPr lang="en-US" altLang="en-US" smtClean="0">
              <a:latin typeface="Arial" charset="0"/>
              <a:cs typeface="Arial" charset="0"/>
            </a:endParaRPr>
          </a:p>
          <a:p>
            <a:pPr eaLnBrk="1" hangingPunct="1">
              <a:spcBef>
                <a:spcPct val="0"/>
              </a:spcBef>
            </a:pPr>
            <a:endParaRPr lang="en-GB" altLang="en-US" smtClean="0">
              <a:latin typeface="Arial" charset="0"/>
              <a:cs typeface="Arial" charset="0"/>
            </a:endParaRPr>
          </a:p>
        </p:txBody>
      </p:sp>
      <p:sp>
        <p:nvSpPr>
          <p:cNvPr id="553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6001" indent="-283078">
              <a:defRPr>
                <a:solidFill>
                  <a:schemeClr val="tx1"/>
                </a:solidFill>
                <a:latin typeface="Calibri" pitchFamily="34" charset="0"/>
              </a:defRPr>
            </a:lvl2pPr>
            <a:lvl3pPr marL="1132309" indent="-226462">
              <a:defRPr>
                <a:solidFill>
                  <a:schemeClr val="tx1"/>
                </a:solidFill>
                <a:latin typeface="Calibri" pitchFamily="34" charset="0"/>
              </a:defRPr>
            </a:lvl3pPr>
            <a:lvl4pPr marL="1585234" indent="-226462">
              <a:defRPr>
                <a:solidFill>
                  <a:schemeClr val="tx1"/>
                </a:solidFill>
                <a:latin typeface="Calibri" pitchFamily="34" charset="0"/>
              </a:defRPr>
            </a:lvl4pPr>
            <a:lvl5pPr marL="2038157" indent="-226462">
              <a:defRPr>
                <a:solidFill>
                  <a:schemeClr val="tx1"/>
                </a:solidFill>
                <a:latin typeface="Calibri" pitchFamily="34" charset="0"/>
              </a:defRPr>
            </a:lvl5pPr>
            <a:lvl6pPr marL="2491083" indent="-226462" fontAlgn="base">
              <a:spcBef>
                <a:spcPct val="0"/>
              </a:spcBef>
              <a:spcAft>
                <a:spcPct val="0"/>
              </a:spcAft>
              <a:defRPr>
                <a:solidFill>
                  <a:schemeClr val="tx1"/>
                </a:solidFill>
                <a:latin typeface="Calibri" pitchFamily="34" charset="0"/>
              </a:defRPr>
            </a:lvl6pPr>
            <a:lvl7pPr marL="2944006" indent="-226462" fontAlgn="base">
              <a:spcBef>
                <a:spcPct val="0"/>
              </a:spcBef>
              <a:spcAft>
                <a:spcPct val="0"/>
              </a:spcAft>
              <a:defRPr>
                <a:solidFill>
                  <a:schemeClr val="tx1"/>
                </a:solidFill>
                <a:latin typeface="Calibri" pitchFamily="34" charset="0"/>
              </a:defRPr>
            </a:lvl7pPr>
            <a:lvl8pPr marL="3396929" indent="-226462" fontAlgn="base">
              <a:spcBef>
                <a:spcPct val="0"/>
              </a:spcBef>
              <a:spcAft>
                <a:spcPct val="0"/>
              </a:spcAft>
              <a:defRPr>
                <a:solidFill>
                  <a:schemeClr val="tx1"/>
                </a:solidFill>
                <a:latin typeface="Calibri" pitchFamily="34" charset="0"/>
              </a:defRPr>
            </a:lvl8pPr>
            <a:lvl9pPr marL="3849855" indent="-226462" fontAlgn="base">
              <a:spcBef>
                <a:spcPct val="0"/>
              </a:spcBef>
              <a:spcAft>
                <a:spcPct val="0"/>
              </a:spcAft>
              <a:defRPr>
                <a:solidFill>
                  <a:schemeClr val="tx1"/>
                </a:solidFill>
                <a:latin typeface="Calibri" pitchFamily="34" charset="0"/>
              </a:defRPr>
            </a:lvl9pPr>
          </a:lstStyle>
          <a:p>
            <a:pPr>
              <a:defRPr/>
            </a:pPr>
            <a:fld id="{E0165FB1-5936-4489-87C7-C4B3FD7B72B1}" type="slidenum">
              <a:rPr lang="en-GB" altLang="en-US">
                <a:solidFill>
                  <a:prstClr val="black"/>
                </a:solidFill>
              </a:rPr>
              <a:pPr>
                <a:defRPr/>
              </a:pPr>
              <a:t>22</a:t>
            </a:fld>
            <a:endParaRPr lang="en-GB"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cs typeface="Arial" charset="0"/>
            </a:endParaRPr>
          </a:p>
        </p:txBody>
      </p:sp>
      <p:sp>
        <p:nvSpPr>
          <p:cNvPr id="567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6001" indent="-283078">
              <a:defRPr>
                <a:solidFill>
                  <a:schemeClr val="tx1"/>
                </a:solidFill>
                <a:latin typeface="Calibri" pitchFamily="34" charset="0"/>
              </a:defRPr>
            </a:lvl2pPr>
            <a:lvl3pPr marL="1132309" indent="-226462">
              <a:defRPr>
                <a:solidFill>
                  <a:schemeClr val="tx1"/>
                </a:solidFill>
                <a:latin typeface="Calibri" pitchFamily="34" charset="0"/>
              </a:defRPr>
            </a:lvl3pPr>
            <a:lvl4pPr marL="1585234" indent="-226462">
              <a:defRPr>
                <a:solidFill>
                  <a:schemeClr val="tx1"/>
                </a:solidFill>
                <a:latin typeface="Calibri" pitchFamily="34" charset="0"/>
              </a:defRPr>
            </a:lvl4pPr>
            <a:lvl5pPr marL="2038157" indent="-226462">
              <a:defRPr>
                <a:solidFill>
                  <a:schemeClr val="tx1"/>
                </a:solidFill>
                <a:latin typeface="Calibri" pitchFamily="34" charset="0"/>
              </a:defRPr>
            </a:lvl5pPr>
            <a:lvl6pPr marL="2491083" indent="-226462" fontAlgn="base">
              <a:spcBef>
                <a:spcPct val="0"/>
              </a:spcBef>
              <a:spcAft>
                <a:spcPct val="0"/>
              </a:spcAft>
              <a:defRPr>
                <a:solidFill>
                  <a:schemeClr val="tx1"/>
                </a:solidFill>
                <a:latin typeface="Calibri" pitchFamily="34" charset="0"/>
              </a:defRPr>
            </a:lvl6pPr>
            <a:lvl7pPr marL="2944006" indent="-226462" fontAlgn="base">
              <a:spcBef>
                <a:spcPct val="0"/>
              </a:spcBef>
              <a:spcAft>
                <a:spcPct val="0"/>
              </a:spcAft>
              <a:defRPr>
                <a:solidFill>
                  <a:schemeClr val="tx1"/>
                </a:solidFill>
                <a:latin typeface="Calibri" pitchFamily="34" charset="0"/>
              </a:defRPr>
            </a:lvl7pPr>
            <a:lvl8pPr marL="3396929" indent="-226462" fontAlgn="base">
              <a:spcBef>
                <a:spcPct val="0"/>
              </a:spcBef>
              <a:spcAft>
                <a:spcPct val="0"/>
              </a:spcAft>
              <a:defRPr>
                <a:solidFill>
                  <a:schemeClr val="tx1"/>
                </a:solidFill>
                <a:latin typeface="Calibri" pitchFamily="34" charset="0"/>
              </a:defRPr>
            </a:lvl8pPr>
            <a:lvl9pPr marL="3849855" indent="-226462" fontAlgn="base">
              <a:spcBef>
                <a:spcPct val="0"/>
              </a:spcBef>
              <a:spcAft>
                <a:spcPct val="0"/>
              </a:spcAft>
              <a:defRPr>
                <a:solidFill>
                  <a:schemeClr val="tx1"/>
                </a:solidFill>
                <a:latin typeface="Calibri" pitchFamily="34" charset="0"/>
              </a:defRPr>
            </a:lvl9pPr>
          </a:lstStyle>
          <a:p>
            <a:pPr>
              <a:defRPr/>
            </a:pPr>
            <a:fld id="{3F67C07B-E150-4C62-95A9-6E23F0810881}" type="slidenum">
              <a:rPr lang="en-GB" altLang="en-US">
                <a:solidFill>
                  <a:prstClr val="black"/>
                </a:solidFill>
              </a:rPr>
              <a:pPr>
                <a:defRPr/>
              </a:pPr>
              <a:t>23</a:t>
            </a:fld>
            <a:endParaRPr lang="en-GB"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Arial" charset="0"/>
                <a:cs typeface="Arial" charset="0"/>
              </a:rPr>
              <a:t>These slides are intended to highlight the impactive use of images. There is however, no generic image of a trafficked victim and they don’t have labels saying they’ve been trafficked</a:t>
            </a:r>
            <a:endParaRPr lang="en-GB"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A6021E4F-9591-4199-BB72-DF53767DEDA0}" type="slidenum">
              <a:rPr lang="en-GB">
                <a:solidFill>
                  <a:prstClr val="black"/>
                </a:solidFill>
              </a:rPr>
              <a:pPr>
                <a:defRPr/>
              </a:pPr>
              <a:t>24</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cs typeface="Arial" charset="0"/>
            </a:endParaRPr>
          </a:p>
        </p:txBody>
      </p:sp>
      <p:sp>
        <p:nvSpPr>
          <p:cNvPr id="577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6001" indent="-283078">
              <a:defRPr>
                <a:solidFill>
                  <a:schemeClr val="tx1"/>
                </a:solidFill>
                <a:latin typeface="Calibri" pitchFamily="34" charset="0"/>
              </a:defRPr>
            </a:lvl2pPr>
            <a:lvl3pPr marL="1132309" indent="-226462">
              <a:defRPr>
                <a:solidFill>
                  <a:schemeClr val="tx1"/>
                </a:solidFill>
                <a:latin typeface="Calibri" pitchFamily="34" charset="0"/>
              </a:defRPr>
            </a:lvl3pPr>
            <a:lvl4pPr marL="1585234" indent="-226462">
              <a:defRPr>
                <a:solidFill>
                  <a:schemeClr val="tx1"/>
                </a:solidFill>
                <a:latin typeface="Calibri" pitchFamily="34" charset="0"/>
              </a:defRPr>
            </a:lvl4pPr>
            <a:lvl5pPr marL="2038157" indent="-226462">
              <a:defRPr>
                <a:solidFill>
                  <a:schemeClr val="tx1"/>
                </a:solidFill>
                <a:latin typeface="Calibri" pitchFamily="34" charset="0"/>
              </a:defRPr>
            </a:lvl5pPr>
            <a:lvl6pPr marL="2491083" indent="-226462" fontAlgn="base">
              <a:spcBef>
                <a:spcPct val="0"/>
              </a:spcBef>
              <a:spcAft>
                <a:spcPct val="0"/>
              </a:spcAft>
              <a:defRPr>
                <a:solidFill>
                  <a:schemeClr val="tx1"/>
                </a:solidFill>
                <a:latin typeface="Calibri" pitchFamily="34" charset="0"/>
              </a:defRPr>
            </a:lvl6pPr>
            <a:lvl7pPr marL="2944006" indent="-226462" fontAlgn="base">
              <a:spcBef>
                <a:spcPct val="0"/>
              </a:spcBef>
              <a:spcAft>
                <a:spcPct val="0"/>
              </a:spcAft>
              <a:defRPr>
                <a:solidFill>
                  <a:schemeClr val="tx1"/>
                </a:solidFill>
                <a:latin typeface="Calibri" pitchFamily="34" charset="0"/>
              </a:defRPr>
            </a:lvl7pPr>
            <a:lvl8pPr marL="3396929" indent="-226462" fontAlgn="base">
              <a:spcBef>
                <a:spcPct val="0"/>
              </a:spcBef>
              <a:spcAft>
                <a:spcPct val="0"/>
              </a:spcAft>
              <a:defRPr>
                <a:solidFill>
                  <a:schemeClr val="tx1"/>
                </a:solidFill>
                <a:latin typeface="Calibri" pitchFamily="34" charset="0"/>
              </a:defRPr>
            </a:lvl8pPr>
            <a:lvl9pPr marL="3849855" indent="-226462" fontAlgn="base">
              <a:spcBef>
                <a:spcPct val="0"/>
              </a:spcBef>
              <a:spcAft>
                <a:spcPct val="0"/>
              </a:spcAft>
              <a:defRPr>
                <a:solidFill>
                  <a:schemeClr val="tx1"/>
                </a:solidFill>
                <a:latin typeface="Calibri" pitchFamily="34" charset="0"/>
              </a:defRPr>
            </a:lvl9pPr>
          </a:lstStyle>
          <a:p>
            <a:pPr>
              <a:defRPr/>
            </a:pPr>
            <a:fld id="{F3CD2982-8624-4DCB-899A-6C3F35842CE7}" type="slidenum">
              <a:rPr lang="en-GB" altLang="en-US">
                <a:solidFill>
                  <a:prstClr val="black"/>
                </a:solidFill>
              </a:rPr>
              <a:pPr>
                <a:defRPr/>
              </a:pPr>
              <a:t>25</a:t>
            </a:fld>
            <a:endParaRPr lang="en-GB"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5D7E376A-0161-4D71-B433-5BF599B17B56}" type="slidenum">
              <a:rPr lang="en-GB">
                <a:solidFill>
                  <a:prstClr val="black"/>
                </a:solidFill>
              </a:rPr>
              <a:pPr>
                <a:defRPr/>
              </a:pPr>
              <a:t>26</a:t>
            </a:fld>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BBBB1C0E-45D8-4154-AA06-C0260E338F4B}" type="slidenum">
              <a:rPr lang="en-GB">
                <a:solidFill>
                  <a:prstClr val="black"/>
                </a:solidFill>
              </a:rPr>
              <a:pPr>
                <a:defRPr/>
              </a:pPr>
              <a:t>27</a:t>
            </a:fld>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latin typeface="Arial" charset="0"/>
                <a:cs typeface="Arial" charset="0"/>
              </a:rPr>
              <a:t>For those people who want the accreditation, they will be contacted at a later date &amp; expected to provide (in written format) the answers to these.</a:t>
            </a:r>
          </a:p>
        </p:txBody>
      </p:sp>
      <p:sp>
        <p:nvSpPr>
          <p:cNvPr id="4" name="Slide Number Placeholder 3"/>
          <p:cNvSpPr>
            <a:spLocks noGrp="1"/>
          </p:cNvSpPr>
          <p:nvPr>
            <p:ph type="sldNum" sz="quarter" idx="5"/>
          </p:nvPr>
        </p:nvSpPr>
        <p:spPr/>
        <p:txBody>
          <a:bodyPr/>
          <a:lstStyle/>
          <a:p>
            <a:pPr>
              <a:defRPr/>
            </a:pPr>
            <a:fld id="{D288C2B6-09BC-411D-A421-747AC3E8D96A}" type="slidenum">
              <a:rPr lang="en-GB">
                <a:solidFill>
                  <a:prstClr val="black"/>
                </a:solidFill>
              </a:rPr>
              <a:pPr>
                <a:defRPr/>
              </a:pPr>
              <a:t>28</a:t>
            </a:fld>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Trainer notes</a:t>
            </a:r>
          </a:p>
          <a:p>
            <a:endParaRPr lang="en-GB" dirty="0" smtClean="0"/>
          </a:p>
          <a:p>
            <a:pPr marL="228600" indent="-228600">
              <a:buAutoNum type="arabicPeriod"/>
            </a:pPr>
            <a:r>
              <a:rPr lang="en-GB" dirty="0" smtClean="0"/>
              <a:t>Ask delegates – food</a:t>
            </a:r>
            <a:r>
              <a:rPr lang="en-GB" baseline="0" dirty="0" smtClean="0"/>
              <a:t> for thought – does this look familiar</a:t>
            </a:r>
          </a:p>
          <a:p>
            <a:pPr marL="228600" indent="-228600">
              <a:buAutoNum type="arabicPeriod"/>
            </a:pPr>
            <a:endParaRPr lang="en-GB" baseline="0" dirty="0" smtClean="0"/>
          </a:p>
          <a:p>
            <a:pPr marL="228600" indent="-228600">
              <a:buAutoNum type="arabicPeriod"/>
            </a:pPr>
            <a:r>
              <a:rPr lang="en-GB" baseline="0" dirty="0" smtClean="0"/>
              <a:t>What would you have done ?</a:t>
            </a:r>
            <a:endParaRPr lang="en-GB" dirty="0"/>
          </a:p>
        </p:txBody>
      </p:sp>
      <p:sp>
        <p:nvSpPr>
          <p:cNvPr id="4" name="Slide Number Placeholder 3"/>
          <p:cNvSpPr>
            <a:spLocks noGrp="1"/>
          </p:cNvSpPr>
          <p:nvPr>
            <p:ph type="sldNum" sz="quarter" idx="10"/>
          </p:nvPr>
        </p:nvSpPr>
        <p:spPr/>
        <p:txBody>
          <a:bodyPr/>
          <a:lstStyle/>
          <a:p>
            <a:fld id="{1B70D562-4EAE-417B-A2EF-B19B32C81154}" type="slidenum">
              <a:rPr lang="en-GB" smtClean="0"/>
              <a:t>30</a:t>
            </a:fld>
            <a:endParaRPr lang="en-GB"/>
          </a:p>
        </p:txBody>
      </p:sp>
    </p:spTree>
    <p:extLst>
      <p:ext uri="{BB962C8B-B14F-4D97-AF65-F5344CB8AC3E}">
        <p14:creationId xmlns:p14="http://schemas.microsoft.com/office/powerpoint/2010/main" val="274348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243457-F74E-42CE-A694-D68C15B19562}" type="slidenum">
              <a:rPr lang="en-GB">
                <a:solidFill>
                  <a:prstClr val="black"/>
                </a:solidFill>
              </a:rPr>
              <a:pPr>
                <a:defRPr/>
              </a:pPr>
              <a:t>2</a:t>
            </a:fld>
            <a:endParaRPr lang="en-GB" dirty="0">
              <a:solidFill>
                <a:prstClr val="black"/>
              </a:solidFill>
            </a:endParaRPr>
          </a:p>
        </p:txBody>
      </p:sp>
      <p:sp>
        <p:nvSpPr>
          <p:cNvPr id="205827" name="Rectangle 2"/>
          <p:cNvSpPr>
            <a:spLocks noGrp="1" noRot="1" noChangeAspect="1" noChangeArrowheads="1" noTextEdit="1"/>
          </p:cNvSpPr>
          <p:nvPr>
            <p:ph type="sldImg"/>
          </p:nvPr>
        </p:nvSpPr>
        <p:spPr bwMode="auto">
          <a:xfrm>
            <a:off x="920750" y="747713"/>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8" name="Rectangle 3"/>
          <p:cNvSpPr>
            <a:spLocks noGrp="1" noChangeArrowheads="1"/>
          </p:cNvSpPr>
          <p:nvPr>
            <p:ph type="body" idx="1"/>
          </p:nvPr>
        </p:nvSpPr>
        <p:spPr bwMode="auto">
          <a:xfrm>
            <a:off x="680717" y="4970464"/>
            <a:ext cx="5447355" cy="4224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n-GB" smtClean="0">
              <a:solidFill>
                <a:srgbClr val="000000"/>
              </a:solidFill>
              <a:latin typeface="Arial"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8549B4-9CED-4D89-9483-15A38B818B78}" type="slidenum">
              <a:rPr lang="en-GB">
                <a:solidFill>
                  <a:prstClr val="black"/>
                </a:solidFill>
              </a:rPr>
              <a:pPr>
                <a:defRPr/>
              </a:pPr>
              <a:t>3</a:t>
            </a:fld>
            <a:endParaRPr lang="en-GB" dirty="0">
              <a:solidFill>
                <a:prstClr val="black"/>
              </a:solidFill>
            </a:endParaRPr>
          </a:p>
        </p:txBody>
      </p:sp>
      <p:sp>
        <p:nvSpPr>
          <p:cNvPr id="206851" name="Rectangle 2"/>
          <p:cNvSpPr>
            <a:spLocks noGrp="1" noRot="1" noChangeAspect="1" noChangeArrowheads="1" noTextEdit="1"/>
          </p:cNvSpPr>
          <p:nvPr>
            <p:ph type="sldImg"/>
          </p:nvPr>
        </p:nvSpPr>
        <p:spPr bwMode="auto">
          <a:xfrm>
            <a:off x="920750" y="747713"/>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2" name="Rectangle 3"/>
          <p:cNvSpPr>
            <a:spLocks noGrp="1" noChangeArrowheads="1"/>
          </p:cNvSpPr>
          <p:nvPr>
            <p:ph type="body" idx="1"/>
          </p:nvPr>
        </p:nvSpPr>
        <p:spPr bwMode="auto">
          <a:xfrm>
            <a:off x="680717" y="4970464"/>
            <a:ext cx="5447355" cy="4224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n-GB" smtClean="0">
              <a:solidFill>
                <a:srgbClr val="000000"/>
              </a:solidFill>
              <a:latin typeface="Arial"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latin typeface="Arial" charset="0"/>
                <a:cs typeface="Arial" charset="0"/>
              </a:rPr>
              <a:t>Modern slavery’ is an umbrella term that covers</a:t>
            </a:r>
          </a:p>
          <a:p>
            <a:pPr eaLnBrk="1" hangingPunct="1"/>
            <a:r>
              <a:rPr lang="en-GB" smtClean="0">
                <a:latin typeface="Arial" charset="0"/>
                <a:cs typeface="Arial" charset="0"/>
              </a:rPr>
              <a:t>the offences of human trafficking and slavery,</a:t>
            </a:r>
          </a:p>
          <a:p>
            <a:pPr eaLnBrk="1" hangingPunct="1"/>
            <a:r>
              <a:rPr lang="en-GB" smtClean="0">
                <a:latin typeface="Arial" charset="0"/>
                <a:cs typeface="Arial" charset="0"/>
              </a:rPr>
              <a:t>servitude and forced or compulsory labour. </a:t>
            </a:r>
          </a:p>
          <a:p>
            <a:pPr eaLnBrk="1" hangingPunct="1"/>
            <a:endParaRPr lang="en-GB" smtClean="0">
              <a:latin typeface="Arial" charset="0"/>
              <a:cs typeface="Arial" charset="0"/>
            </a:endParaRPr>
          </a:p>
          <a:p>
            <a:pPr eaLnBrk="1" hangingPunct="1"/>
            <a:endParaRPr lang="en-GB" smtClean="0">
              <a:latin typeface="Arial" charset="0"/>
              <a:cs typeface="Arial" charset="0"/>
            </a:endParaRPr>
          </a:p>
          <a:p>
            <a:pPr eaLnBrk="1" hangingPunct="1"/>
            <a:r>
              <a:rPr lang="en-GB" smtClean="0">
                <a:latin typeface="Arial" charset="0"/>
                <a:cs typeface="Arial" charset="0"/>
              </a:rPr>
              <a:t>The exploitative behaviours involved in committing</a:t>
            </a:r>
          </a:p>
          <a:p>
            <a:pPr eaLnBrk="1" hangingPunct="1"/>
            <a:r>
              <a:rPr lang="en-GB" smtClean="0">
                <a:latin typeface="Arial" charset="0"/>
                <a:cs typeface="Arial" charset="0"/>
              </a:rPr>
              <a:t>the crimes of human trafficking and slavery,</a:t>
            </a:r>
          </a:p>
          <a:p>
            <a:pPr eaLnBrk="1" hangingPunct="1"/>
            <a:r>
              <a:rPr lang="en-GB" smtClean="0">
                <a:latin typeface="Arial" charset="0"/>
                <a:cs typeface="Arial" charset="0"/>
              </a:rPr>
              <a:t>servitude and forced or compulsory labour are</a:t>
            </a:r>
          </a:p>
          <a:p>
            <a:pPr eaLnBrk="1" hangingPunct="1"/>
            <a:r>
              <a:rPr lang="en-GB" smtClean="0">
                <a:latin typeface="Arial" charset="0"/>
                <a:cs typeface="Arial" charset="0"/>
              </a:rPr>
              <a:t>often similar.</a:t>
            </a:r>
          </a:p>
          <a:p>
            <a:pPr eaLnBrk="1" hangingPunct="1"/>
            <a:endParaRPr lang="en-GB"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D9CCCC5E-3337-416C-A648-600D19E494E5}" type="slidenum">
              <a:rPr lang="en-GB">
                <a:solidFill>
                  <a:prstClr val="black"/>
                </a:solidFill>
              </a:rPr>
              <a:pPr>
                <a:defRPr/>
              </a:pPr>
              <a:t>4</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xfrm>
            <a:off x="457053" y="4722497"/>
            <a:ext cx="5823369" cy="4932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charset="0"/>
                <a:cs typeface="Arial" charset="0"/>
              </a:rPr>
              <a:t>Talk about “into UK”, “out of UK” &amp; “around the UK” – from one area or city to another – known as Internal Trafficking or could even be from one room or floor to another.</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Usually for those coming into the country, it is for a job they have applied for but turns out to be something completely different when they arrive.</a:t>
            </a:r>
          </a:p>
          <a:p>
            <a:pPr eaLnBrk="1" hangingPunct="1"/>
            <a:endParaRPr lang="en-GB" altLang="en-US" smtClean="0">
              <a:latin typeface="Arial" charset="0"/>
              <a:cs typeface="Arial" charset="0"/>
            </a:endParaRPr>
          </a:p>
          <a:p>
            <a:pPr eaLnBrk="1" hangingPunct="1"/>
            <a:r>
              <a:rPr lang="en-GB" altLang="en-US" smtClean="0">
                <a:latin typeface="Arial" charset="0"/>
                <a:cs typeface="Arial" charset="0"/>
              </a:rPr>
              <a:t>While many organisations have different work streams or departments, the traffickers have a person they regard as a commodity, who they use and abuse at will. They do not simply categorise any single facet, but will make use of the victim however they see fit.</a:t>
            </a:r>
          </a:p>
          <a:p>
            <a:pPr eaLnBrk="1" hangingPunct="1"/>
            <a:endParaRPr lang="en-GB" altLang="en-US" smtClean="0">
              <a:latin typeface="Arial" charset="0"/>
              <a:cs typeface="Arial" charset="0"/>
            </a:endParaRPr>
          </a:p>
          <a:p>
            <a:pPr eaLnBrk="1" hangingPunct="1"/>
            <a:r>
              <a:rPr lang="en-GB" altLang="en-US" smtClean="0">
                <a:latin typeface="Arial" charset="0"/>
                <a:cs typeface="Arial" charset="0"/>
              </a:rPr>
              <a:t>It is a fact that traffickers will ‘coach’ victims not to engage with ‘the Authorities’ – Police and Social Services. The fact that many victims come from under developed areas where corruption is rife, is often used by the traffickers to ensure that they are reluctant to engage with Police or SSD.</a:t>
            </a:r>
          </a:p>
          <a:p>
            <a:pPr eaLnBrk="1" hangingPunct="1">
              <a:spcBef>
                <a:spcPct val="0"/>
              </a:spcBef>
            </a:pPr>
            <a:endParaRPr lang="en-GB" altLang="en-US" smtClean="0">
              <a:latin typeface="Arial" charset="0"/>
              <a:cs typeface="Arial" charset="0"/>
            </a:endParaRPr>
          </a:p>
        </p:txBody>
      </p:sp>
      <p:sp>
        <p:nvSpPr>
          <p:cNvPr id="520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6001" indent="-283078">
              <a:defRPr>
                <a:solidFill>
                  <a:schemeClr val="tx1"/>
                </a:solidFill>
                <a:latin typeface="Calibri" pitchFamily="34" charset="0"/>
              </a:defRPr>
            </a:lvl2pPr>
            <a:lvl3pPr marL="1132309" indent="-226462">
              <a:defRPr>
                <a:solidFill>
                  <a:schemeClr val="tx1"/>
                </a:solidFill>
                <a:latin typeface="Calibri" pitchFamily="34" charset="0"/>
              </a:defRPr>
            </a:lvl3pPr>
            <a:lvl4pPr marL="1585234" indent="-226462">
              <a:defRPr>
                <a:solidFill>
                  <a:schemeClr val="tx1"/>
                </a:solidFill>
                <a:latin typeface="Calibri" pitchFamily="34" charset="0"/>
              </a:defRPr>
            </a:lvl4pPr>
            <a:lvl5pPr marL="2038157" indent="-226462">
              <a:defRPr>
                <a:solidFill>
                  <a:schemeClr val="tx1"/>
                </a:solidFill>
                <a:latin typeface="Calibri" pitchFamily="34" charset="0"/>
              </a:defRPr>
            </a:lvl5pPr>
            <a:lvl6pPr marL="2491083" indent="-226462" fontAlgn="base">
              <a:spcBef>
                <a:spcPct val="0"/>
              </a:spcBef>
              <a:spcAft>
                <a:spcPct val="0"/>
              </a:spcAft>
              <a:defRPr>
                <a:solidFill>
                  <a:schemeClr val="tx1"/>
                </a:solidFill>
                <a:latin typeface="Calibri" pitchFamily="34" charset="0"/>
              </a:defRPr>
            </a:lvl6pPr>
            <a:lvl7pPr marL="2944006" indent="-226462" fontAlgn="base">
              <a:spcBef>
                <a:spcPct val="0"/>
              </a:spcBef>
              <a:spcAft>
                <a:spcPct val="0"/>
              </a:spcAft>
              <a:defRPr>
                <a:solidFill>
                  <a:schemeClr val="tx1"/>
                </a:solidFill>
                <a:latin typeface="Calibri" pitchFamily="34" charset="0"/>
              </a:defRPr>
            </a:lvl7pPr>
            <a:lvl8pPr marL="3396929" indent="-226462" fontAlgn="base">
              <a:spcBef>
                <a:spcPct val="0"/>
              </a:spcBef>
              <a:spcAft>
                <a:spcPct val="0"/>
              </a:spcAft>
              <a:defRPr>
                <a:solidFill>
                  <a:schemeClr val="tx1"/>
                </a:solidFill>
                <a:latin typeface="Calibri" pitchFamily="34" charset="0"/>
              </a:defRPr>
            </a:lvl8pPr>
            <a:lvl9pPr marL="3849855" indent="-226462" fontAlgn="base">
              <a:spcBef>
                <a:spcPct val="0"/>
              </a:spcBef>
              <a:spcAft>
                <a:spcPct val="0"/>
              </a:spcAft>
              <a:defRPr>
                <a:solidFill>
                  <a:schemeClr val="tx1"/>
                </a:solidFill>
                <a:latin typeface="Calibri" pitchFamily="34" charset="0"/>
              </a:defRPr>
            </a:lvl9pPr>
          </a:lstStyle>
          <a:p>
            <a:pPr>
              <a:defRPr/>
            </a:pPr>
            <a:fld id="{3F250B76-67A0-472D-924B-337C99395AAE}" type="slidenum">
              <a:rPr lang="en-GB" altLang="en-US">
                <a:solidFill>
                  <a:prstClr val="black"/>
                </a:solidFill>
              </a:rPr>
              <a:pPr>
                <a:defRPr/>
              </a:pPr>
              <a:t>5</a:t>
            </a:fld>
            <a:endParaRPr lang="en-GB"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latin typeface="Arial" charset="0"/>
                <a:cs typeface="Arial" charset="0"/>
              </a:rPr>
              <a:t>An overview of the offences </a:t>
            </a:r>
          </a:p>
        </p:txBody>
      </p:sp>
      <p:sp>
        <p:nvSpPr>
          <p:cNvPr id="4" name="Slide Number Placeholder 3"/>
          <p:cNvSpPr>
            <a:spLocks noGrp="1"/>
          </p:cNvSpPr>
          <p:nvPr>
            <p:ph type="sldNum" sz="quarter" idx="5"/>
          </p:nvPr>
        </p:nvSpPr>
        <p:spPr/>
        <p:txBody>
          <a:bodyPr/>
          <a:lstStyle/>
          <a:p>
            <a:pPr>
              <a:defRPr/>
            </a:pPr>
            <a:fld id="{EE08E328-80DB-4DC7-A9F5-E53E85FF97D9}"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charset="0"/>
                <a:cs typeface="Arial" charset="0"/>
              </a:rPr>
              <a:t>A commercial organisation within subsection (2) must prepare a slavery and human trafficking statement for each financial year of the  organisation.</a:t>
            </a:r>
          </a:p>
          <a:p>
            <a:r>
              <a:rPr lang="en-GB" altLang="en-US" dirty="0" smtClean="0">
                <a:latin typeface="Arial" charset="0"/>
                <a:cs typeface="Arial" charset="0"/>
              </a:rPr>
              <a:t>A commercial organisation is within this subsection if it:</a:t>
            </a:r>
          </a:p>
          <a:p>
            <a:r>
              <a:rPr lang="en-GB" altLang="en-US" sz="1100" dirty="0">
                <a:latin typeface="Arial" charset="0"/>
                <a:cs typeface="Arial" charset="0"/>
              </a:rPr>
              <a:t>	(a) supplies goods or services, and</a:t>
            </a:r>
          </a:p>
          <a:p>
            <a:r>
              <a:rPr lang="en-GB" altLang="en-US" sz="1100" dirty="0">
                <a:latin typeface="Arial" charset="0"/>
                <a:cs typeface="Arial" charset="0"/>
              </a:rPr>
              <a:t>	(b) has a total turnover of not less than an amount 	prescribed by regulations made by the Secretary of 	State (£36m)</a:t>
            </a:r>
          </a:p>
          <a:p>
            <a:endParaRPr lang="en-GB" dirty="0" smtClean="0">
              <a:latin typeface="Arial" charset="0"/>
              <a:cs typeface="Arial" charset="0"/>
            </a:endParaRPr>
          </a:p>
          <a:p>
            <a:r>
              <a:rPr lang="en-GB" altLang="en-US" dirty="0" smtClean="0">
                <a:latin typeface="Arial" charset="0"/>
                <a:cs typeface="Arial" charset="0"/>
              </a:rPr>
              <a:t>An organisation’s slavery and human trafficking statement may include information about—</a:t>
            </a:r>
          </a:p>
          <a:p>
            <a:r>
              <a:rPr lang="en-GB" altLang="en-US" sz="1000" dirty="0">
                <a:latin typeface="Arial" charset="0"/>
                <a:cs typeface="Arial" charset="0"/>
              </a:rPr>
              <a:t>	</a:t>
            </a:r>
          </a:p>
          <a:p>
            <a:r>
              <a:rPr lang="en-GB" altLang="en-US" sz="1000" dirty="0">
                <a:latin typeface="Arial" charset="0"/>
                <a:cs typeface="Arial" charset="0"/>
              </a:rPr>
              <a:t>	</a:t>
            </a:r>
            <a:r>
              <a:rPr lang="en-GB" altLang="en-US" dirty="0" smtClean="0">
                <a:latin typeface="Arial" charset="0"/>
                <a:cs typeface="Arial" charset="0"/>
              </a:rPr>
              <a:t>(a) the organisation’s structure, its business and its 	supply chains;</a:t>
            </a:r>
          </a:p>
          <a:p>
            <a:r>
              <a:rPr lang="en-GB" altLang="en-US" dirty="0" smtClean="0">
                <a:latin typeface="Arial" charset="0"/>
                <a:cs typeface="Arial" charset="0"/>
              </a:rPr>
              <a:t>	(b) its policies in relation to slavery and human 	trafficking;</a:t>
            </a:r>
          </a:p>
          <a:p>
            <a:r>
              <a:rPr lang="en-GB" altLang="en-US" dirty="0" smtClean="0">
                <a:latin typeface="Arial" charset="0"/>
                <a:cs typeface="Arial" charset="0"/>
              </a:rPr>
              <a:t>	(c) its due diligence processes in relation to slavery 	and human trafficking in its business and supply 	chains;</a:t>
            </a:r>
          </a:p>
          <a:p>
            <a:endParaRPr lang="en-GB" dirty="0" smtClean="0">
              <a:latin typeface="Arial" charset="0"/>
              <a:cs typeface="Arial" charset="0"/>
            </a:endParaRPr>
          </a:p>
          <a:p>
            <a:r>
              <a:rPr lang="en-GB" dirty="0" smtClean="0">
                <a:latin typeface="Arial" charset="0"/>
                <a:cs typeface="Arial" charset="0"/>
              </a:rPr>
              <a:t>(d) the parts of its business and supply chains where there is a risk of slavery and human trafficking taking place, and the steps 	it has taken to assess and manage that risk;</a:t>
            </a:r>
          </a:p>
          <a:p>
            <a:r>
              <a:rPr lang="en-GB" dirty="0" smtClean="0">
                <a:latin typeface="Arial" charset="0"/>
                <a:cs typeface="Arial" charset="0"/>
              </a:rPr>
              <a:t>	</a:t>
            </a:r>
          </a:p>
          <a:p>
            <a:r>
              <a:rPr lang="en-GB" dirty="0" smtClean="0">
                <a:latin typeface="Arial" charset="0"/>
                <a:cs typeface="Arial" charset="0"/>
              </a:rPr>
              <a:t>(e) its effectiveness in ensuring that slavery and human trafficking is not taking place in its business or supply chains, measured against such performance indicators as it considers appropriate;</a:t>
            </a:r>
          </a:p>
          <a:p>
            <a:r>
              <a:rPr lang="en-GB" dirty="0" smtClean="0">
                <a:latin typeface="Arial" charset="0"/>
                <a:cs typeface="Arial" charset="0"/>
              </a:rPr>
              <a:t>	</a:t>
            </a:r>
          </a:p>
          <a:p>
            <a:r>
              <a:rPr lang="en-GB" dirty="0" smtClean="0">
                <a:latin typeface="Arial" charset="0"/>
                <a:cs typeface="Arial" charset="0"/>
              </a:rPr>
              <a:t>(f) the training about slavery and human trafficking available to its staff</a:t>
            </a:r>
          </a:p>
          <a:p>
            <a:endParaRPr lang="en-GB"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AAA4F802-952F-4D67-9BDD-6A03A3DBC09E}"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latin typeface="Arial" charset="0"/>
                <a:cs typeface="Arial" charset="0"/>
              </a:rPr>
              <a:t>Tell the group to split their flipchart paper into 2 columns: Child	Adult</a:t>
            </a:r>
          </a:p>
          <a:p>
            <a:pPr eaLnBrk="1" hangingPunct="1"/>
            <a:endParaRPr lang="en-GB" smtClean="0">
              <a:latin typeface="Arial" charset="0"/>
              <a:cs typeface="Arial" charset="0"/>
            </a:endParaRPr>
          </a:p>
          <a:p>
            <a:pPr eaLnBrk="1" hangingPunct="1"/>
            <a:r>
              <a:rPr lang="en-GB" smtClean="0">
                <a:latin typeface="Arial" charset="0"/>
                <a:cs typeface="Arial" charset="0"/>
              </a:rPr>
              <a:t>Show the following slides to ensure they have covered everything</a:t>
            </a:r>
          </a:p>
          <a:p>
            <a:pPr eaLnBrk="1" hangingPunct="1"/>
            <a:endParaRPr lang="en-GB" smtClean="0">
              <a:latin typeface="Arial" charset="0"/>
              <a:cs typeface="Arial" charset="0"/>
            </a:endParaRPr>
          </a:p>
          <a:p>
            <a:pPr eaLnBrk="1" hangingPunct="1"/>
            <a:r>
              <a:rPr lang="en-GB" smtClean="0">
                <a:latin typeface="Arial" charset="0"/>
                <a:cs typeface="Arial" charset="0"/>
              </a:rPr>
              <a:t>Indicators both physical &amp; emotional</a:t>
            </a:r>
          </a:p>
          <a:p>
            <a:pPr eaLnBrk="1" hangingPunct="1"/>
            <a:endParaRPr lang="en-GB" smtClean="0">
              <a:latin typeface="Arial" charset="0"/>
              <a:cs typeface="Arial" charset="0"/>
            </a:endParaRPr>
          </a:p>
          <a:p>
            <a:pPr eaLnBrk="1" hangingPunct="1"/>
            <a:r>
              <a:rPr lang="en-GB" smtClean="0">
                <a:latin typeface="Arial" charset="0"/>
                <a:cs typeface="Arial" charset="0"/>
              </a:rPr>
              <a:t>Health – physical, emotional &amp; mental</a:t>
            </a:r>
          </a:p>
          <a:p>
            <a:pPr eaLnBrk="1" hangingPunct="1"/>
            <a:endParaRPr lang="en-GB" smtClean="0">
              <a:latin typeface="Arial" charset="0"/>
              <a:cs typeface="Arial" charset="0"/>
            </a:endParaRPr>
          </a:p>
          <a:p>
            <a:pPr eaLnBrk="1" hangingPunct="1"/>
            <a:r>
              <a:rPr lang="en-GB" smtClean="0">
                <a:latin typeface="Arial" charset="0"/>
                <a:cs typeface="Arial" charset="0"/>
              </a:rPr>
              <a:t>The barriers that would stop a victim telling us what is happening to them.</a:t>
            </a:r>
          </a:p>
          <a:p>
            <a:pPr eaLnBrk="1" hangingPunct="1"/>
            <a:endParaRPr lang="en-GB" smtClean="0">
              <a:latin typeface="Arial" charset="0"/>
              <a:cs typeface="Arial" charset="0"/>
            </a:endParaRPr>
          </a:p>
          <a:p>
            <a:pPr eaLnBrk="1" hangingPunct="1"/>
            <a:r>
              <a:rPr lang="en-GB" smtClean="0">
                <a:latin typeface="Arial" charset="0"/>
                <a:cs typeface="Arial" charset="0"/>
              </a:rPr>
              <a:t>A handout to be given to cover indicators.</a:t>
            </a:r>
          </a:p>
        </p:txBody>
      </p:sp>
      <p:sp>
        <p:nvSpPr>
          <p:cNvPr id="4" name="Slide Number Placeholder 3"/>
          <p:cNvSpPr>
            <a:spLocks noGrp="1"/>
          </p:cNvSpPr>
          <p:nvPr>
            <p:ph type="sldNum" sz="quarter" idx="5"/>
          </p:nvPr>
        </p:nvSpPr>
        <p:spPr/>
        <p:txBody>
          <a:bodyPr/>
          <a:lstStyle/>
          <a:p>
            <a:pPr>
              <a:defRPr/>
            </a:pPr>
            <a:fld id="{79BF2E2E-9B4A-434A-B6F7-A699B373FCC8}" type="slidenum">
              <a:rPr lang="en-GB">
                <a:solidFill>
                  <a:prstClr val="black"/>
                </a:solidFill>
              </a:rPr>
              <a:pPr>
                <a:defRPr/>
              </a:pPr>
              <a:t>9</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charset="0"/>
                <a:cs typeface="Arial" charset="0"/>
              </a:rPr>
              <a:t>Stockholm syndrome</a:t>
            </a:r>
            <a:r>
              <a:rPr lang="en-US" smtClean="0">
                <a:latin typeface="Arial" charset="0"/>
                <a:cs typeface="Arial" charset="0"/>
              </a:rPr>
              <a:t>, or </a:t>
            </a:r>
            <a:r>
              <a:rPr lang="en-US" b="1" smtClean="0">
                <a:latin typeface="Arial" charset="0"/>
                <a:cs typeface="Arial" charset="0"/>
              </a:rPr>
              <a:t>capture–bonding</a:t>
            </a:r>
            <a:r>
              <a:rPr lang="en-US" smtClean="0">
                <a:latin typeface="Arial" charset="0"/>
                <a:cs typeface="Arial" charset="0"/>
              </a:rPr>
              <a:t>, is a psychological phenomenon in which hostages express empathy and sympathy and have positive feelings toward their captors, sometimes to the point of defending them. These feelings are generally considered irrational in light of the danger or risk endured by the victims, who essentially mistake a lack of abuse from their captors for an act of kindness.</a:t>
            </a:r>
          </a:p>
          <a:p>
            <a:pPr eaLnBrk="1" hangingPunct="1"/>
            <a:r>
              <a:rPr lang="en-US" smtClean="0">
                <a:latin typeface="Arial" charset="0"/>
                <a:cs typeface="Arial" charset="0"/>
              </a:rPr>
              <a:t>Stockholm syndrome can be seen as a form of </a:t>
            </a:r>
            <a:r>
              <a:rPr lang="en-US" b="1" smtClean="0">
                <a:latin typeface="Arial" charset="0"/>
                <a:cs typeface="Arial" charset="0"/>
              </a:rPr>
              <a:t>traumatic bonding</a:t>
            </a:r>
            <a:r>
              <a:rPr lang="en-US" smtClean="0">
                <a:latin typeface="Arial" charset="0"/>
                <a:cs typeface="Arial" charset="0"/>
              </a:rPr>
              <a:t>, which describes “strong emotional ties that develop between two persons where one person intermittently harasses, beats, threatens, abuses, or intimidates the other</a:t>
            </a:r>
          </a:p>
          <a:p>
            <a:pPr eaLnBrk="1" hangingPunct="1"/>
            <a:r>
              <a:rPr lang="en-US" smtClean="0">
                <a:latin typeface="Arial" charset="0"/>
                <a:cs typeface="Arial" charset="0"/>
              </a:rPr>
              <a:t>It suggests that the bonding is the individual’s response to trauma in becoming a victim. Identifying with the aggressor is one way that the ego defends itself. When a victim believes the same values as the aggressor, they cease to be a threat.</a:t>
            </a:r>
            <a:endParaRPr lang="en-US" altLang="en-US" smtClean="0">
              <a:latin typeface="Arial" charset="0"/>
              <a:cs typeface="Arial" charset="0"/>
            </a:endParaRPr>
          </a:p>
        </p:txBody>
      </p:sp>
      <p:sp>
        <p:nvSpPr>
          <p:cNvPr id="9011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37326" indent="-283587" eaLnBrk="0" hangingPunct="0">
              <a:spcBef>
                <a:spcPct val="30000"/>
              </a:spcBef>
              <a:defRPr sz="1200">
                <a:solidFill>
                  <a:schemeClr val="tx1"/>
                </a:solidFill>
                <a:latin typeface="Arial" pitchFamily="34" charset="0"/>
              </a:defRPr>
            </a:lvl2pPr>
            <a:lvl3pPr marL="1134348" indent="-226869" eaLnBrk="0" hangingPunct="0">
              <a:spcBef>
                <a:spcPct val="30000"/>
              </a:spcBef>
              <a:defRPr sz="1200">
                <a:solidFill>
                  <a:schemeClr val="tx1"/>
                </a:solidFill>
                <a:latin typeface="Arial" pitchFamily="34" charset="0"/>
              </a:defRPr>
            </a:lvl3pPr>
            <a:lvl4pPr marL="1588087" indent="-226869" eaLnBrk="0" hangingPunct="0">
              <a:spcBef>
                <a:spcPct val="30000"/>
              </a:spcBef>
              <a:defRPr sz="1200">
                <a:solidFill>
                  <a:schemeClr val="tx1"/>
                </a:solidFill>
                <a:latin typeface="Arial" pitchFamily="34" charset="0"/>
              </a:defRPr>
            </a:lvl4pPr>
            <a:lvl5pPr marL="2041826" indent="-226869" eaLnBrk="0" hangingPunct="0">
              <a:spcBef>
                <a:spcPct val="30000"/>
              </a:spcBef>
              <a:defRPr sz="1200">
                <a:solidFill>
                  <a:schemeClr val="tx1"/>
                </a:solidFill>
                <a:latin typeface="Arial" pitchFamily="34" charset="0"/>
              </a:defRPr>
            </a:lvl5pPr>
            <a:lvl6pPr marL="2495565" indent="-226869" eaLnBrk="0" fontAlgn="base" hangingPunct="0">
              <a:spcBef>
                <a:spcPct val="30000"/>
              </a:spcBef>
              <a:spcAft>
                <a:spcPct val="0"/>
              </a:spcAft>
              <a:defRPr sz="1200">
                <a:solidFill>
                  <a:schemeClr val="tx1"/>
                </a:solidFill>
                <a:latin typeface="Arial" pitchFamily="34" charset="0"/>
              </a:defRPr>
            </a:lvl6pPr>
            <a:lvl7pPr marL="2949304" indent="-226869" eaLnBrk="0" fontAlgn="base" hangingPunct="0">
              <a:spcBef>
                <a:spcPct val="30000"/>
              </a:spcBef>
              <a:spcAft>
                <a:spcPct val="0"/>
              </a:spcAft>
              <a:defRPr sz="1200">
                <a:solidFill>
                  <a:schemeClr val="tx1"/>
                </a:solidFill>
                <a:latin typeface="Arial" pitchFamily="34" charset="0"/>
              </a:defRPr>
            </a:lvl7pPr>
            <a:lvl8pPr marL="3403045" indent="-226869" eaLnBrk="0" fontAlgn="base" hangingPunct="0">
              <a:spcBef>
                <a:spcPct val="30000"/>
              </a:spcBef>
              <a:spcAft>
                <a:spcPct val="0"/>
              </a:spcAft>
              <a:defRPr sz="1200">
                <a:solidFill>
                  <a:schemeClr val="tx1"/>
                </a:solidFill>
                <a:latin typeface="Arial" pitchFamily="34" charset="0"/>
              </a:defRPr>
            </a:lvl8pPr>
            <a:lvl9pPr marL="3856783" indent="-22686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768A5D3-0618-46E4-B677-119D9031BFB8}" type="slidenum">
              <a:rPr lang="en-GB" altLang="en-US" smtClean="0">
                <a:solidFill>
                  <a:prstClr val="black"/>
                </a:solidFill>
              </a:rPr>
              <a:pPr eaLnBrk="1" hangingPunct="1">
                <a:spcBef>
                  <a:spcPct val="0"/>
                </a:spcBef>
                <a:defRPr/>
              </a:pPr>
              <a:t>20</a:t>
            </a:fld>
            <a:endParaRPr lang="en-GB" alt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gr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50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dirty="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dirty="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42357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622D070-05E5-44F2-9C1A-ADB9623E280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82710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52663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C1EA800-A0F9-4B6D-A34F-98044F0586A7}"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01698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07088"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21CE8DC-4680-4683-91DF-22C32B86AC32}"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534748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76672"/>
            <a:ext cx="6779096" cy="5390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8937799-0596-44DF-BE4D-4543DEF9A3CE}"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995991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a:p>
        </p:txBody>
      </p:sp>
      <p:sp>
        <p:nvSpPr>
          <p:cNvPr id="19"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20"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EA74F38A-BD34-4708-9C5B-9608C60C423A}" type="slidenum">
              <a:rPr lang="en-GB"/>
              <a:pPr>
                <a:defRPr/>
              </a:pPr>
              <a:t>‹#›</a:t>
            </a:fld>
            <a:endParaRPr lang="en-GB" dirty="0"/>
          </a:p>
        </p:txBody>
      </p:sp>
    </p:spTree>
    <p:extLst>
      <p:ext uri="{BB962C8B-B14F-4D97-AF65-F5344CB8AC3E}">
        <p14:creationId xmlns:p14="http://schemas.microsoft.com/office/powerpoint/2010/main" val="2032693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C3B5088-122C-4BDD-930A-B872D6CC132A}"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406706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4D38908-DE21-4ECE-ACE7-2AFB76B9E67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309432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8989009-AB0C-4B80-9093-08CE62CF84B0}"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875640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4A8B573-0868-428F-BEC0-0AA3C2309D41}"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85587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76777F7-8A16-4B23-89C1-20957A2AA1BB}"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1175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9" y="457200"/>
            <a:ext cx="6718200" cy="13716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GB"/>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062698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C8EDA13-9E03-4875-AAAB-D2DEB6FD43D9}"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044171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8829A03-5F07-4D38-BD38-52E9D256C020}"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28163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B527473-9EBE-41C9-A66B-41C3F067D58A}"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477222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CC4EF44-675B-47FE-97FD-79C9331856A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864096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AB5248A-42E0-4DBB-A49D-4DCE31B004BA}"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401662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D545925-7753-4B24-93D9-D8FEA3FC78A2}"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266284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5651405-F0AA-438C-B28D-55EF73BCA7A7}"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1575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a:p>
        </p:txBody>
      </p:sp>
      <p:sp>
        <p:nvSpPr>
          <p:cNvPr id="19"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20"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1AD77A39-4948-4DF8-BC5F-476929FE111A}" type="slidenum">
              <a:rPr lang="en-GB"/>
              <a:pPr>
                <a:defRPr/>
              </a:pPr>
              <a:t>‹#›</a:t>
            </a:fld>
            <a:endParaRPr lang="en-GB" dirty="0"/>
          </a:p>
        </p:txBody>
      </p:sp>
    </p:spTree>
    <p:extLst>
      <p:ext uri="{BB962C8B-B14F-4D97-AF65-F5344CB8AC3E}">
        <p14:creationId xmlns:p14="http://schemas.microsoft.com/office/powerpoint/2010/main" val="2055596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A1A2B63-3B3E-4A51-82D0-4B59B84C2CA8}"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336971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6F956A7-DB68-44BF-B898-553558E94448}"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5848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E85C17C-C701-4DBE-A3B7-44A07963A8E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760501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1DFE275-FBA6-497C-BE75-E60960AE30E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036059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97F86C8-E274-4320-9EBE-84E5EED7431A}"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900696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1CD838E-995D-4587-AB2E-E44F29863640}"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073145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4B0D915-927E-4E4A-9529-598F1FBAF948}"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382054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9799BDE-7EF8-4D3D-B98F-6755E99CC0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47267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E9D40CC-8A1C-4AB8-AB80-EF2ADE84DBC7}"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277578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83C9529-22D2-4CAA-98DF-DDDDFE160BD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35034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C8E1009-5CDF-4BD9-A4C4-DFE2037BCB6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082352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7CDC4BC-2ADB-4D36-89BD-0512171B1EDB}"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613840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DE4D3A0-69D4-43C8-B12D-6CEA713B0EEB}"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92853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B5B293A-A328-44ED-8335-10D8D091F615}"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162844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a:p>
        </p:txBody>
      </p:sp>
      <p:sp>
        <p:nvSpPr>
          <p:cNvPr id="19"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20"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01EE10A4-909C-4DD9-BB8C-6FC2DC46A277}" type="slidenum">
              <a:rPr lang="en-GB"/>
              <a:pPr>
                <a:defRPr/>
              </a:pPr>
              <a:t>‹#›</a:t>
            </a:fld>
            <a:endParaRPr lang="en-GB" dirty="0"/>
          </a:p>
        </p:txBody>
      </p:sp>
    </p:spTree>
    <p:extLst>
      <p:ext uri="{BB962C8B-B14F-4D97-AF65-F5344CB8AC3E}">
        <p14:creationId xmlns:p14="http://schemas.microsoft.com/office/powerpoint/2010/main" val="3741341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22E68FB-EF7E-4B48-A3F0-5B2AC1089C8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001815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11AAE25-1723-4753-B95C-829858ECDA74}"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583565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F02D179-2575-4C0F-9684-83FD7BD8818C}"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559165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4031958-9312-4CA6-BE65-E1494040F160}"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04852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ABB5D43-2E1C-4DC3-A7C1-89A21600F8E9}"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580917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BE260B2-4684-4E70-A552-838536213975}"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46268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6901917-C95E-432B-9E57-2FF1BAF24C4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612329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1CC7C9C-6734-4EAD-8F43-9940FE1D4B86}"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952871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218FF2B-9A85-4C99-B7E4-67BB736DE93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11156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6635080" cy="940966"/>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2217AF7-262C-42A9-A5B9-1E4FDD11424D}"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183499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8854B00-225D-4280-9913-1484210FE7B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396463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097279B-8535-4B6B-968E-EB982B1A6CAD}"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668277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237D64A-70BB-498C-BAAF-CA21C5B9068F}"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332572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grpSp>
      </p:gr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50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E37E7FBF-740C-426F-999E-5583B5F1DC5F}" type="slidenum">
              <a:rPr lang="en-GB"/>
              <a:pPr>
                <a:defRPr/>
              </a:pPr>
              <a:t>‹#›</a:t>
            </a:fld>
            <a:endParaRPr lang="en-GB" dirty="0"/>
          </a:p>
        </p:txBody>
      </p:sp>
    </p:spTree>
    <p:extLst>
      <p:ext uri="{BB962C8B-B14F-4D97-AF65-F5344CB8AC3E}">
        <p14:creationId xmlns:p14="http://schemas.microsoft.com/office/powerpoint/2010/main" val="724071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74BAAF9-12CD-4EF8-89BC-FACB16E527A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81035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39DACBA-33F3-44B6-AD41-00C46D029EB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917180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21BC506-1AB7-484D-BF0B-07F20CE91BFB}"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344490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0C7D4CD-4BBE-435A-BC8B-D5FB6E4E0605}"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4729957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58A28B4-F920-45C3-A291-4FE38BE95655}"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130979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0DA1BBE-74BD-4F6D-B70E-62EB14E31018}"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64677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9EFA6DB-6195-421D-91C0-7A25194FF3D7}"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15312949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12435D7-72D3-48D2-B978-E2DBEA23D0A5}"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000202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D0ACF91-52BA-41F7-85EB-479258F68809}"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522891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DFE8A96-8B1D-4219-B3D2-903438D7371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936613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3176236-EE9D-4DBC-B047-3BB1190DAE6C}"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92525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8F57438-B00E-487D-AC85-98F3492E04B7}"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42846751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BC71992-8838-4080-BECA-48ACC4A48495}"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38656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AF6FDEC-F678-4A48-A892-F4D59DBF3343}"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19397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635080"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A9CB0C4-89D2-4FB5-AD67-4826E5D73911}"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213609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E38454B-D2AB-4B7A-9277-20788AEDA400}"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a:p>
        </p:txBody>
      </p:sp>
    </p:spTree>
    <p:extLst>
      <p:ext uri="{BB962C8B-B14F-4D97-AF65-F5344CB8AC3E}">
        <p14:creationId xmlns:p14="http://schemas.microsoft.com/office/powerpoint/2010/main" val="339942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endParaRPr lang="en-GB"/>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grpSp>
      <p:sp>
        <p:nvSpPr>
          <p:cNvPr id="1029" name="Rectangle 14"/>
          <p:cNvSpPr>
            <a:spLocks noGrp="1" noChangeArrowheads="1"/>
          </p:cNvSpPr>
          <p:nvPr>
            <p:ph type="title"/>
          </p:nvPr>
        </p:nvSpPr>
        <p:spPr bwMode="auto">
          <a:xfrm>
            <a:off x="446088" y="457200"/>
            <a:ext cx="6823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a:p>
        </p:txBody>
      </p:sp>
    </p:spTree>
    <p:extLst>
      <p:ext uri="{BB962C8B-B14F-4D97-AF65-F5344CB8AC3E}">
        <p14:creationId xmlns:p14="http://schemas.microsoft.com/office/powerpoint/2010/main" val="832210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A2BADFBA-2475-4CBD-B761-43ACBD71FDD7}" type="slidenum">
              <a:rPr lang="en-GB"/>
              <a:pPr fontAlgn="base">
                <a:spcBef>
                  <a:spcPct val="0"/>
                </a:spcBef>
                <a:spcAft>
                  <a:spcPct val="0"/>
                </a:spcAft>
                <a:defRPr/>
              </a:pPr>
              <a:t>‹#›</a:t>
            </a:fld>
            <a:endParaRPr lang="en-GB" dirty="0"/>
          </a:p>
        </p:txBody>
      </p:sp>
      <p:grpSp>
        <p:nvGrpSpPr>
          <p:cNvPr id="205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206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206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206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206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206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grpSp>
      <p:sp>
        <p:nvSpPr>
          <p:cNvPr id="2053"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a:p>
        </p:txBody>
      </p:sp>
      <p:pic>
        <p:nvPicPr>
          <p:cNvPr id="2056" name="Picture 1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7600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7055A208-88A4-4B9C-8DFD-70E4ECDB3403}" type="slidenum">
              <a:rPr lang="en-GB"/>
              <a:pPr fontAlgn="base">
                <a:spcBef>
                  <a:spcPct val="0"/>
                </a:spcBef>
                <a:spcAft>
                  <a:spcPct val="0"/>
                </a:spcAft>
                <a:defRPr/>
              </a:pPr>
              <a:t>‹#›</a:t>
            </a:fld>
            <a:endParaRPr lang="en-GB" dirty="0"/>
          </a:p>
        </p:txBody>
      </p:sp>
      <p:grpSp>
        <p:nvGrpSpPr>
          <p:cNvPr id="8196"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grpSp>
      <p:sp>
        <p:nvSpPr>
          <p:cNvPr id="8197"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a:p>
        </p:txBody>
      </p:sp>
      <p:pic>
        <p:nvPicPr>
          <p:cNvPr id="8200" name="Picture 1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1659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EE7B3447-3F6D-4A6C-93D6-3EFF3A9E7172}" type="slidenum">
              <a:rPr lang="en-GB"/>
              <a:pPr fontAlgn="base">
                <a:spcBef>
                  <a:spcPct val="0"/>
                </a:spcBef>
                <a:spcAft>
                  <a:spcPct val="0"/>
                </a:spcAft>
                <a:defRPr/>
              </a:pPr>
              <a:t>‹#›</a:t>
            </a:fld>
            <a:endParaRPr lang="en-GB" dirty="0"/>
          </a:p>
        </p:txBody>
      </p:sp>
      <p:grpSp>
        <p:nvGrpSpPr>
          <p:cNvPr id="9220" name="Group 4"/>
          <p:cNvGrpSpPr>
            <a:grpSpLocks/>
          </p:cNvGrpSpPr>
          <p:nvPr/>
        </p:nvGrpSpPr>
        <p:grpSpPr bwMode="auto">
          <a:xfrm>
            <a:off x="0" y="0"/>
            <a:ext cx="9144000" cy="546100"/>
            <a:chOff x="0" y="0"/>
            <a:chExt cx="5760" cy="344"/>
          </a:xfrm>
        </p:grpSpPr>
        <p:sp>
          <p:nvSpPr>
            <p:cNvPr id="922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922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922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922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922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923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923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923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923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grpSp>
      <p:sp>
        <p:nvSpPr>
          <p:cNvPr id="9221"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2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a:p>
        </p:txBody>
      </p:sp>
      <p:pic>
        <p:nvPicPr>
          <p:cNvPr id="9224" name="Picture 1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102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384AC664-FEB5-4DB9-8F0E-6F44566E89B1}" type="slidenum">
              <a:rPr lang="en-GB"/>
              <a:pPr fontAlgn="base">
                <a:spcBef>
                  <a:spcPct val="0"/>
                </a:spcBef>
                <a:spcAft>
                  <a:spcPct val="0"/>
                </a:spcAft>
                <a:defRPr/>
              </a:pPr>
              <a:t>‹#›</a:t>
            </a:fld>
            <a:endParaRPr lang="en-GB" dirty="0"/>
          </a:p>
        </p:txBody>
      </p:sp>
      <p:grpSp>
        <p:nvGrpSpPr>
          <p:cNvPr id="4100" name="Group 4"/>
          <p:cNvGrpSpPr>
            <a:grpSpLocks/>
          </p:cNvGrpSpPr>
          <p:nvPr/>
        </p:nvGrpSpPr>
        <p:grpSpPr bwMode="auto">
          <a:xfrm>
            <a:off x="0" y="0"/>
            <a:ext cx="9144000" cy="546100"/>
            <a:chOff x="0" y="0"/>
            <a:chExt cx="5760" cy="344"/>
          </a:xfrm>
        </p:grpSpPr>
        <p:sp>
          <p:nvSpPr>
            <p:cNvPr id="41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cs typeface="Arial" charset="0"/>
              </a:endParaRPr>
            </a:p>
          </p:txBody>
        </p:sp>
        <p:sp>
          <p:nvSpPr>
            <p:cNvPr id="41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410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410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410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411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cs typeface="Arial" charset="0"/>
              </a:endParaRPr>
            </a:p>
          </p:txBody>
        </p:sp>
        <p:sp>
          <p:nvSpPr>
            <p:cNvPr id="411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411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sp>
          <p:nvSpPr>
            <p:cNvPr id="411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9999CC"/>
                </a:solidFill>
                <a:cs typeface="Arial" charset="0"/>
              </a:endParaRPr>
            </a:p>
          </p:txBody>
        </p:sp>
      </p:grpSp>
      <p:sp>
        <p:nvSpPr>
          <p:cNvPr id="4101"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a:p>
        </p:txBody>
      </p:sp>
      <p:pic>
        <p:nvPicPr>
          <p:cNvPr id="4104" name="Picture 1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9304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chatback.org.uk/productions.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413" y="1700213"/>
            <a:ext cx="6624637" cy="4392612"/>
          </a:xfrm>
        </p:spPr>
        <p:txBody>
          <a:bodyPr rtlCol="0">
            <a:noAutofit/>
          </a:bodyPr>
          <a:lstStyle/>
          <a:p>
            <a:pPr algn="ctr" fontAlgn="auto">
              <a:spcAft>
                <a:spcPts val="0"/>
              </a:spcAft>
              <a:defRPr/>
            </a:pPr>
            <a:r>
              <a:rPr lang="en-GB" sz="4400" dirty="0" smtClean="0"/>
              <a:t>WALES’ HOTELIER </a:t>
            </a:r>
            <a:r>
              <a:rPr lang="en-GB" sz="4400" dirty="0" smtClean="0"/>
              <a:t>LUNCH AND LEARN</a:t>
            </a:r>
            <a:r>
              <a:rPr lang="en-GB" sz="4400" dirty="0" smtClean="0">
                <a:solidFill>
                  <a:schemeClr val="bg2"/>
                </a:solidFill>
              </a:rPr>
              <a:t/>
            </a:r>
            <a:br>
              <a:rPr lang="en-GB" sz="4400" dirty="0" smtClean="0">
                <a:solidFill>
                  <a:schemeClr val="bg2"/>
                </a:solidFill>
              </a:rPr>
            </a:br>
            <a:r>
              <a:rPr lang="en-GB" sz="4400" dirty="0" smtClean="0">
                <a:solidFill>
                  <a:schemeClr val="accent3"/>
                </a:solidFill>
              </a:rPr>
              <a:t>MODERN </a:t>
            </a:r>
            <a:r>
              <a:rPr lang="en-GB" sz="4400" smtClean="0">
                <a:solidFill>
                  <a:schemeClr val="accent3"/>
                </a:solidFill>
              </a:rPr>
              <a:t>SLAVERY</a:t>
            </a:r>
            <a:r>
              <a:rPr lang="en-GB" sz="4400">
                <a:solidFill>
                  <a:schemeClr val="accent3"/>
                </a:solidFill>
              </a:rPr>
              <a:t> </a:t>
            </a:r>
            <a:r>
              <a:rPr lang="en-GB" sz="4400" smtClean="0">
                <a:solidFill>
                  <a:schemeClr val="accent3"/>
                </a:solidFill>
              </a:rPr>
              <a:t>&amp;</a:t>
            </a:r>
            <a:r>
              <a:rPr lang="en-GB" sz="5400" smtClean="0">
                <a:solidFill>
                  <a:schemeClr val="bg2"/>
                </a:solidFill>
              </a:rPr>
              <a:t>&amp; </a:t>
            </a:r>
            <a:r>
              <a:rPr lang="en-GB" sz="5400" dirty="0" smtClean="0">
                <a:solidFill>
                  <a:schemeClr val="bg2"/>
                </a:solidFill>
              </a:rPr>
              <a:t>HUMAN TRAFFICKING</a:t>
            </a:r>
            <a:endParaRPr lang="en-GB" sz="5400" dirty="0">
              <a:solidFill>
                <a:schemeClr val="bg2"/>
              </a:solidFill>
            </a:endParaRPr>
          </a:p>
        </p:txBody>
      </p:sp>
      <p:sp>
        <p:nvSpPr>
          <p:cNvPr id="4" name="Slide Number Placeholder 3"/>
          <p:cNvSpPr>
            <a:spLocks noGrp="1"/>
          </p:cNvSpPr>
          <p:nvPr>
            <p:ph type="sldNum" sz="quarter" idx="12"/>
          </p:nvPr>
        </p:nvSpPr>
        <p:spPr/>
        <p:txBody>
          <a:bodyPr/>
          <a:lstStyle/>
          <a:p>
            <a:pPr>
              <a:defRPr/>
            </a:pPr>
            <a:fld id="{383FC639-CDEA-4E2D-8144-0371BED7C9D7}" type="slidenum">
              <a:rPr lang="en-GB" smtClean="0"/>
              <a:pPr>
                <a:defRPr/>
              </a:pPr>
              <a:t>1</a:t>
            </a:fld>
            <a:endParaRPr lang="en-GB"/>
          </a:p>
        </p:txBody>
      </p:sp>
    </p:spTree>
    <p:extLst>
      <p:ext uri="{BB962C8B-B14F-4D97-AF65-F5344CB8AC3E}">
        <p14:creationId xmlns:p14="http://schemas.microsoft.com/office/powerpoint/2010/main" val="451367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GB" b="1" smtClean="0">
                <a:solidFill>
                  <a:schemeClr val="bg2"/>
                </a:solidFill>
              </a:rPr>
              <a:t>Front Desk, Concierge, Porters, and Staff </a:t>
            </a:r>
            <a:endParaRPr lang="en-GB" smtClean="0">
              <a:solidFill>
                <a:schemeClr val="bg2"/>
              </a:solidFill>
            </a:endParaRPr>
          </a:p>
        </p:txBody>
      </p:sp>
      <p:sp>
        <p:nvSpPr>
          <p:cNvPr id="180227" name="Content Placeholder 2"/>
          <p:cNvSpPr>
            <a:spLocks noGrp="1"/>
          </p:cNvSpPr>
          <p:nvPr>
            <p:ph idx="1"/>
          </p:nvPr>
        </p:nvSpPr>
        <p:spPr/>
        <p:txBody>
          <a:bodyPr/>
          <a:lstStyle/>
          <a:p>
            <a:r>
              <a:rPr lang="en-GB" sz="2800" smtClean="0">
                <a:solidFill>
                  <a:schemeClr val="bg2"/>
                </a:solidFill>
              </a:rPr>
              <a:t>Individuals checking into room appear distressed, coerced or injured </a:t>
            </a:r>
          </a:p>
          <a:p>
            <a:r>
              <a:rPr lang="en-GB" sz="2800" smtClean="0">
                <a:solidFill>
                  <a:schemeClr val="bg2"/>
                </a:solidFill>
              </a:rPr>
              <a:t>Room paid for with cash or rechargeable credit card </a:t>
            </a:r>
          </a:p>
          <a:p>
            <a:r>
              <a:rPr lang="en-GB" sz="2800" smtClean="0">
                <a:solidFill>
                  <a:schemeClr val="bg2"/>
                </a:solidFill>
              </a:rPr>
              <a:t>Few or no personal possessions carried in small or plastic bags </a:t>
            </a:r>
          </a:p>
          <a:p>
            <a:r>
              <a:rPr lang="en-GB" sz="2800" smtClean="0">
                <a:solidFill>
                  <a:schemeClr val="bg2"/>
                </a:solidFill>
              </a:rPr>
              <a:t>Booking made for a group of people/minors by one person who controls all documents and exerts control by giving orders/instructions to those he/she is booking for </a:t>
            </a:r>
          </a:p>
          <a:p>
            <a:endParaRPr lang="en-GB" smtClean="0">
              <a:solidFill>
                <a:schemeClr val="bg2"/>
              </a:solidFill>
            </a:endParaRPr>
          </a:p>
        </p:txBody>
      </p:sp>
      <p:sp>
        <p:nvSpPr>
          <p:cNvPr id="4" name="Slide Number Placeholder 3"/>
          <p:cNvSpPr>
            <a:spLocks noGrp="1"/>
          </p:cNvSpPr>
          <p:nvPr>
            <p:ph type="sldNum" sz="quarter" idx="11"/>
          </p:nvPr>
        </p:nvSpPr>
        <p:spPr/>
        <p:txBody>
          <a:bodyPr/>
          <a:lstStyle/>
          <a:p>
            <a:pPr>
              <a:defRPr/>
            </a:pPr>
            <a:fld id="{4C35E259-B06D-42EA-BCF8-EB49DAB20CDB}" type="slidenum">
              <a:rPr lang="en-GB" smtClean="0"/>
              <a:pPr>
                <a:defRPr/>
              </a:pPr>
              <a:t>10</a:t>
            </a:fld>
            <a:endParaRPr lang="en-GB" dirty="0"/>
          </a:p>
        </p:txBody>
      </p:sp>
    </p:spTree>
    <p:extLst>
      <p:ext uri="{BB962C8B-B14F-4D97-AF65-F5344CB8AC3E}">
        <p14:creationId xmlns:p14="http://schemas.microsoft.com/office/powerpoint/2010/main" val="2013846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GB" b="1" smtClean="0">
                <a:solidFill>
                  <a:schemeClr val="bg2"/>
                </a:solidFill>
              </a:rPr>
              <a:t>Front Desk, Concierge, Porters, and Staff </a:t>
            </a:r>
            <a:endParaRPr lang="en-GB" smtClean="0"/>
          </a:p>
        </p:txBody>
      </p:sp>
      <p:sp>
        <p:nvSpPr>
          <p:cNvPr id="181251" name="Content Placeholder 2"/>
          <p:cNvSpPr>
            <a:spLocks noGrp="1"/>
          </p:cNvSpPr>
          <p:nvPr>
            <p:ph idx="1"/>
          </p:nvPr>
        </p:nvSpPr>
        <p:spPr/>
        <p:txBody>
          <a:bodyPr/>
          <a:lstStyle/>
          <a:p>
            <a:r>
              <a:rPr lang="en-GB" sz="2800" smtClean="0">
                <a:solidFill>
                  <a:schemeClr val="bg2"/>
                </a:solidFill>
              </a:rPr>
              <a:t>Excessive use of hotel computers for adult oriented websites </a:t>
            </a:r>
          </a:p>
          <a:p>
            <a:r>
              <a:rPr lang="en-GB" sz="2800" smtClean="0">
                <a:solidFill>
                  <a:schemeClr val="bg2"/>
                </a:solidFill>
              </a:rPr>
              <a:t>Patrons not forthcoming about full names, home address, or vehicle information when registering </a:t>
            </a:r>
          </a:p>
          <a:p>
            <a:r>
              <a:rPr lang="en-GB" sz="2800" smtClean="0">
                <a:solidFill>
                  <a:schemeClr val="bg2"/>
                </a:solidFill>
              </a:rPr>
              <a:t>Minor taking on adult roles or behaving older than actual age (paying bills, requesting services) </a:t>
            </a:r>
          </a:p>
          <a:p>
            <a:r>
              <a:rPr lang="en-GB" sz="2800" smtClean="0">
                <a:solidFill>
                  <a:schemeClr val="bg2"/>
                </a:solidFill>
              </a:rPr>
              <a:t>Patron appears with a minor that he did not come with originally </a:t>
            </a:r>
          </a:p>
          <a:p>
            <a:endParaRPr lang="en-GB" smtClean="0"/>
          </a:p>
          <a:p>
            <a:endParaRPr lang="en-GB" smtClean="0"/>
          </a:p>
        </p:txBody>
      </p:sp>
      <p:sp>
        <p:nvSpPr>
          <p:cNvPr id="4" name="Slide Number Placeholder 3"/>
          <p:cNvSpPr>
            <a:spLocks noGrp="1"/>
          </p:cNvSpPr>
          <p:nvPr>
            <p:ph type="sldNum" sz="quarter" idx="11"/>
          </p:nvPr>
        </p:nvSpPr>
        <p:spPr/>
        <p:txBody>
          <a:bodyPr/>
          <a:lstStyle/>
          <a:p>
            <a:pPr>
              <a:defRPr/>
            </a:pPr>
            <a:fld id="{2CD6CF50-8D6B-41DD-83C3-0B792136533E}" type="slidenum">
              <a:rPr lang="en-GB" smtClean="0"/>
              <a:pPr>
                <a:defRPr/>
              </a:pPr>
              <a:t>11</a:t>
            </a:fld>
            <a:endParaRPr lang="en-GB" dirty="0"/>
          </a:p>
        </p:txBody>
      </p:sp>
    </p:spTree>
    <p:extLst>
      <p:ext uri="{BB962C8B-B14F-4D97-AF65-F5344CB8AC3E}">
        <p14:creationId xmlns:p14="http://schemas.microsoft.com/office/powerpoint/2010/main" val="1864375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GB" b="1" smtClean="0">
                <a:solidFill>
                  <a:schemeClr val="bg2"/>
                </a:solidFill>
              </a:rPr>
              <a:t>Front Desk, Concierge, Porters, and Staff </a:t>
            </a:r>
            <a:endParaRPr lang="en-GB" smtClean="0"/>
          </a:p>
        </p:txBody>
      </p:sp>
      <p:sp>
        <p:nvSpPr>
          <p:cNvPr id="182275" name="Content Placeholder 2"/>
          <p:cNvSpPr>
            <a:spLocks noGrp="1"/>
          </p:cNvSpPr>
          <p:nvPr>
            <p:ph idx="1"/>
          </p:nvPr>
        </p:nvSpPr>
        <p:spPr/>
        <p:txBody>
          <a:bodyPr/>
          <a:lstStyle/>
          <a:p>
            <a:r>
              <a:rPr lang="en-GB" sz="2800" smtClean="0">
                <a:solidFill>
                  <a:schemeClr val="bg2"/>
                </a:solidFill>
              </a:rPr>
              <a:t>Rentals of pornography when children are staying in the room </a:t>
            </a:r>
          </a:p>
          <a:p>
            <a:r>
              <a:rPr lang="en-GB" sz="2800" smtClean="0">
                <a:solidFill>
                  <a:schemeClr val="bg2"/>
                </a:solidFill>
              </a:rPr>
              <a:t>Individuals dropped off at the hotel or visit repeatedly over a period of time </a:t>
            </a:r>
          </a:p>
          <a:p>
            <a:r>
              <a:rPr lang="en-GB" sz="2800" smtClean="0">
                <a:solidFill>
                  <a:schemeClr val="bg2"/>
                </a:solidFill>
              </a:rPr>
              <a:t>Minor with patron late night or during school hours (and not on vacation) </a:t>
            </a:r>
          </a:p>
          <a:p>
            <a:r>
              <a:rPr lang="en-GB" sz="2800" smtClean="0">
                <a:solidFill>
                  <a:schemeClr val="bg2"/>
                </a:solidFill>
              </a:rPr>
              <a:t>Individuals checking into room have no identification </a:t>
            </a:r>
          </a:p>
          <a:p>
            <a:endParaRPr lang="en-GB" smtClean="0"/>
          </a:p>
          <a:p>
            <a:endParaRPr lang="en-GB" smtClean="0"/>
          </a:p>
        </p:txBody>
      </p:sp>
      <p:sp>
        <p:nvSpPr>
          <p:cNvPr id="4" name="Slide Number Placeholder 3"/>
          <p:cNvSpPr>
            <a:spLocks noGrp="1"/>
          </p:cNvSpPr>
          <p:nvPr>
            <p:ph type="sldNum" sz="quarter" idx="11"/>
          </p:nvPr>
        </p:nvSpPr>
        <p:spPr/>
        <p:txBody>
          <a:bodyPr/>
          <a:lstStyle/>
          <a:p>
            <a:pPr>
              <a:defRPr/>
            </a:pPr>
            <a:fld id="{1A604607-D43B-47B0-81CA-CAC06346CFA4}" type="slidenum">
              <a:rPr lang="en-GB" smtClean="0"/>
              <a:pPr>
                <a:defRPr/>
              </a:pPr>
              <a:t>12</a:t>
            </a:fld>
            <a:endParaRPr lang="en-GB" dirty="0"/>
          </a:p>
        </p:txBody>
      </p:sp>
    </p:spTree>
    <p:extLst>
      <p:ext uri="{BB962C8B-B14F-4D97-AF65-F5344CB8AC3E}">
        <p14:creationId xmlns:p14="http://schemas.microsoft.com/office/powerpoint/2010/main" val="2724124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GB" b="1" smtClean="0">
                <a:solidFill>
                  <a:schemeClr val="bg2"/>
                </a:solidFill>
              </a:rPr>
              <a:t>Front Desk, Concierge, Porters, and Staff </a:t>
            </a:r>
            <a:endParaRPr lang="en-GB" smtClean="0"/>
          </a:p>
        </p:txBody>
      </p:sp>
      <p:sp>
        <p:nvSpPr>
          <p:cNvPr id="183299" name="Content Placeholder 2"/>
          <p:cNvSpPr>
            <a:spLocks noGrp="1"/>
          </p:cNvSpPr>
          <p:nvPr>
            <p:ph idx="1"/>
          </p:nvPr>
        </p:nvSpPr>
        <p:spPr/>
        <p:txBody>
          <a:bodyPr/>
          <a:lstStyle/>
          <a:p>
            <a:r>
              <a:rPr lang="en-GB" sz="2800" smtClean="0">
                <a:solidFill>
                  <a:schemeClr val="bg2"/>
                </a:solidFill>
              </a:rPr>
              <a:t>Room is rented hourly, less than a day, or for long- term stay that does not appear normal </a:t>
            </a:r>
          </a:p>
          <a:p>
            <a:r>
              <a:rPr lang="en-GB" sz="2800" smtClean="0">
                <a:solidFill>
                  <a:schemeClr val="bg2"/>
                </a:solidFill>
              </a:rPr>
              <a:t>Patron request for information or access to adult services or sex industry </a:t>
            </a:r>
          </a:p>
          <a:p>
            <a:r>
              <a:rPr lang="en-GB" sz="2800" smtClean="0">
                <a:solidFill>
                  <a:schemeClr val="bg2"/>
                </a:solidFill>
              </a:rPr>
              <a:t>Room rented has fewer beds than patrons </a:t>
            </a:r>
          </a:p>
          <a:p>
            <a:r>
              <a:rPr lang="en-GB" sz="2800" smtClean="0">
                <a:solidFill>
                  <a:schemeClr val="bg2"/>
                </a:solidFill>
              </a:rPr>
              <a:t>Individuals selling items to or begging from patrons or staff </a:t>
            </a:r>
          </a:p>
          <a:p>
            <a:r>
              <a:rPr lang="en-GB" sz="2800" smtClean="0">
                <a:solidFill>
                  <a:schemeClr val="bg2"/>
                </a:solidFill>
              </a:rPr>
              <a:t>Minor accessing business centre and frequenting social networking or sexually explicit websites </a:t>
            </a:r>
          </a:p>
          <a:p>
            <a:endParaRPr lang="en-GB" smtClean="0"/>
          </a:p>
          <a:p>
            <a:endParaRPr lang="en-GB" smtClean="0"/>
          </a:p>
        </p:txBody>
      </p:sp>
      <p:sp>
        <p:nvSpPr>
          <p:cNvPr id="4" name="Slide Number Placeholder 3"/>
          <p:cNvSpPr>
            <a:spLocks noGrp="1"/>
          </p:cNvSpPr>
          <p:nvPr>
            <p:ph type="sldNum" sz="quarter" idx="11"/>
          </p:nvPr>
        </p:nvSpPr>
        <p:spPr/>
        <p:txBody>
          <a:bodyPr/>
          <a:lstStyle/>
          <a:p>
            <a:pPr>
              <a:defRPr/>
            </a:pPr>
            <a:fld id="{1AEB8411-39BE-49D9-A39D-1CE2098704B9}" type="slidenum">
              <a:rPr lang="en-GB" smtClean="0"/>
              <a:pPr>
                <a:defRPr/>
              </a:pPr>
              <a:t>13</a:t>
            </a:fld>
            <a:endParaRPr lang="en-GB" dirty="0"/>
          </a:p>
        </p:txBody>
      </p:sp>
    </p:spTree>
    <p:extLst>
      <p:ext uri="{BB962C8B-B14F-4D97-AF65-F5344CB8AC3E}">
        <p14:creationId xmlns:p14="http://schemas.microsoft.com/office/powerpoint/2010/main" val="59437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GB" b="1" smtClean="0">
                <a:solidFill>
                  <a:schemeClr val="bg2"/>
                </a:solidFill>
              </a:rPr>
              <a:t>Housekeeping and Room Service </a:t>
            </a:r>
            <a:endParaRPr lang="en-GB" smtClean="0">
              <a:solidFill>
                <a:schemeClr val="bg2"/>
              </a:solidFill>
            </a:endParaRPr>
          </a:p>
        </p:txBody>
      </p:sp>
      <p:sp>
        <p:nvSpPr>
          <p:cNvPr id="184323" name="Content Placeholder 2"/>
          <p:cNvSpPr>
            <a:spLocks noGrp="1"/>
          </p:cNvSpPr>
          <p:nvPr>
            <p:ph idx="1"/>
          </p:nvPr>
        </p:nvSpPr>
        <p:spPr/>
        <p:txBody>
          <a:bodyPr/>
          <a:lstStyle/>
          <a:p>
            <a:r>
              <a:rPr lang="en-GB" smtClean="0">
                <a:solidFill>
                  <a:schemeClr val="bg2"/>
                </a:solidFill>
              </a:rPr>
              <a:t>“</a:t>
            </a:r>
            <a:r>
              <a:rPr lang="en-GB" sz="2800" smtClean="0">
                <a:solidFill>
                  <a:schemeClr val="bg2"/>
                </a:solidFill>
              </a:rPr>
              <a:t>Do Not Disturb” sign used constantly </a:t>
            </a:r>
          </a:p>
          <a:p>
            <a:r>
              <a:rPr lang="en-GB" sz="2800" smtClean="0">
                <a:solidFill>
                  <a:schemeClr val="bg2"/>
                </a:solidFill>
              </a:rPr>
              <a:t>Refusal of cleaning services for multiple days </a:t>
            </a:r>
          </a:p>
          <a:p>
            <a:r>
              <a:rPr lang="en-GB" sz="2800" smtClean="0">
                <a:solidFill>
                  <a:schemeClr val="bg2"/>
                </a:solidFill>
              </a:rPr>
              <a:t>Excessive amounts of cash in room </a:t>
            </a:r>
          </a:p>
          <a:p>
            <a:r>
              <a:rPr lang="en-GB" sz="2800" smtClean="0">
                <a:solidFill>
                  <a:schemeClr val="bg2"/>
                </a:solidFill>
              </a:rPr>
              <a:t>Smell of bodily fluids and musk </a:t>
            </a:r>
          </a:p>
          <a:p>
            <a:r>
              <a:rPr lang="en-GB" sz="2800" smtClean="0">
                <a:solidFill>
                  <a:schemeClr val="bg2"/>
                </a:solidFill>
              </a:rPr>
              <a:t>Presence of multiple computers, cell phones, pagers, credit card swipes, or other technology </a:t>
            </a:r>
          </a:p>
          <a:p>
            <a:r>
              <a:rPr lang="en-GB" sz="2800" smtClean="0">
                <a:solidFill>
                  <a:schemeClr val="bg2"/>
                </a:solidFill>
              </a:rPr>
              <a:t>Individuals leaving room infrequently, not at all, or at odd hours </a:t>
            </a:r>
          </a:p>
          <a:p>
            <a:endParaRPr lang="en-GB" smtClean="0">
              <a:solidFill>
                <a:schemeClr val="bg2"/>
              </a:solidFill>
            </a:endParaRPr>
          </a:p>
        </p:txBody>
      </p:sp>
      <p:sp>
        <p:nvSpPr>
          <p:cNvPr id="4" name="Slide Number Placeholder 3"/>
          <p:cNvSpPr>
            <a:spLocks noGrp="1"/>
          </p:cNvSpPr>
          <p:nvPr>
            <p:ph type="sldNum" sz="quarter" idx="11"/>
          </p:nvPr>
        </p:nvSpPr>
        <p:spPr/>
        <p:txBody>
          <a:bodyPr/>
          <a:lstStyle/>
          <a:p>
            <a:pPr>
              <a:defRPr/>
            </a:pPr>
            <a:fld id="{F17FFEF6-14F0-4CA7-80D0-81F5C3E3CB7E}" type="slidenum">
              <a:rPr lang="en-GB" smtClean="0"/>
              <a:pPr>
                <a:defRPr/>
              </a:pPr>
              <a:t>14</a:t>
            </a:fld>
            <a:endParaRPr lang="en-GB" dirty="0"/>
          </a:p>
        </p:txBody>
      </p:sp>
    </p:spTree>
    <p:extLst>
      <p:ext uri="{BB962C8B-B14F-4D97-AF65-F5344CB8AC3E}">
        <p14:creationId xmlns:p14="http://schemas.microsoft.com/office/powerpoint/2010/main" val="3849589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GB" b="1" smtClean="0">
                <a:solidFill>
                  <a:schemeClr val="bg2"/>
                </a:solidFill>
              </a:rPr>
              <a:t>Housekeeping and Room Service </a:t>
            </a:r>
            <a:endParaRPr lang="en-GB" smtClean="0"/>
          </a:p>
        </p:txBody>
      </p:sp>
      <p:sp>
        <p:nvSpPr>
          <p:cNvPr id="3" name="Content Placeholder 2"/>
          <p:cNvSpPr>
            <a:spLocks noGrp="1"/>
          </p:cNvSpPr>
          <p:nvPr>
            <p:ph idx="1"/>
          </p:nvPr>
        </p:nvSpPr>
        <p:spPr/>
        <p:txBody>
          <a:bodyPr/>
          <a:lstStyle/>
          <a:p>
            <a:pPr>
              <a:defRPr/>
            </a:pPr>
            <a:r>
              <a:rPr lang="en-GB" sz="2800" dirty="0" smtClean="0">
                <a:solidFill>
                  <a:schemeClr val="bg2"/>
                </a:solidFill>
              </a:rPr>
              <a:t>Children’s </a:t>
            </a:r>
            <a:r>
              <a:rPr lang="en-GB" sz="2800" dirty="0">
                <a:solidFill>
                  <a:schemeClr val="bg2"/>
                </a:solidFill>
              </a:rPr>
              <a:t>items or clothing but no child registered with the room </a:t>
            </a:r>
          </a:p>
          <a:p>
            <a:pPr>
              <a:defRPr/>
            </a:pPr>
            <a:r>
              <a:rPr lang="en-GB" sz="2800" dirty="0" smtClean="0">
                <a:solidFill>
                  <a:schemeClr val="bg2"/>
                </a:solidFill>
              </a:rPr>
              <a:t>Individuals </a:t>
            </a:r>
            <a:r>
              <a:rPr lang="en-GB" sz="2800" dirty="0">
                <a:solidFill>
                  <a:schemeClr val="bg2"/>
                </a:solidFill>
              </a:rPr>
              <a:t>hanging out in hallways or appearing to monitor the area </a:t>
            </a:r>
          </a:p>
          <a:p>
            <a:pPr>
              <a:defRPr/>
            </a:pPr>
            <a:r>
              <a:rPr lang="en-GB" sz="2800" dirty="0" smtClean="0">
                <a:solidFill>
                  <a:schemeClr val="bg2"/>
                </a:solidFill>
              </a:rPr>
              <a:t>Excessive </a:t>
            </a:r>
            <a:r>
              <a:rPr lang="en-GB" sz="2800" dirty="0">
                <a:solidFill>
                  <a:schemeClr val="bg2"/>
                </a:solidFill>
              </a:rPr>
              <a:t>amounts alcohol or illegal drugs in </a:t>
            </a:r>
            <a:r>
              <a:rPr lang="en-GB" sz="2800" dirty="0" smtClean="0">
                <a:solidFill>
                  <a:schemeClr val="bg2"/>
                </a:solidFill>
              </a:rPr>
              <a:t>rooms</a:t>
            </a:r>
          </a:p>
          <a:p>
            <a:pPr>
              <a:defRPr/>
            </a:pPr>
            <a:r>
              <a:rPr lang="en-GB" sz="2800" dirty="0" smtClean="0">
                <a:solidFill>
                  <a:schemeClr val="bg2"/>
                </a:solidFill>
              </a:rPr>
              <a:t>Minors </a:t>
            </a:r>
            <a:r>
              <a:rPr lang="en-GB" sz="2800" dirty="0">
                <a:solidFill>
                  <a:schemeClr val="bg2"/>
                </a:solidFill>
              </a:rPr>
              <a:t>left alone in room for long periods of time </a:t>
            </a:r>
          </a:p>
          <a:p>
            <a:pPr>
              <a:defRPr/>
            </a:pPr>
            <a:r>
              <a:rPr lang="en-GB" sz="2800" dirty="0" smtClean="0">
                <a:solidFill>
                  <a:schemeClr val="bg2"/>
                </a:solidFill>
              </a:rPr>
              <a:t>Excessive </a:t>
            </a:r>
            <a:r>
              <a:rPr lang="en-GB" sz="2800" dirty="0">
                <a:solidFill>
                  <a:schemeClr val="bg2"/>
                </a:solidFill>
              </a:rPr>
              <a:t>number of people staying in a room</a:t>
            </a:r>
            <a:r>
              <a:rPr lang="en-GB" sz="2800" dirty="0"/>
              <a:t> </a:t>
            </a:r>
          </a:p>
          <a:p>
            <a:pPr marL="0" indent="0">
              <a:buFont typeface="Wingdings" pitchFamily="2" charset="2"/>
              <a:buNone/>
              <a:defRPr/>
            </a:pPr>
            <a:r>
              <a:rPr lang="en-GB" dirty="0" smtClean="0"/>
              <a:t> </a:t>
            </a:r>
            <a:endParaRPr lang="en-GB" dirty="0"/>
          </a:p>
          <a:p>
            <a:pPr>
              <a:defRPr/>
            </a:pPr>
            <a:endParaRPr lang="en-GB" dirty="0"/>
          </a:p>
        </p:txBody>
      </p:sp>
      <p:sp>
        <p:nvSpPr>
          <p:cNvPr id="4" name="Slide Number Placeholder 3"/>
          <p:cNvSpPr>
            <a:spLocks noGrp="1"/>
          </p:cNvSpPr>
          <p:nvPr>
            <p:ph type="sldNum" sz="quarter" idx="11"/>
          </p:nvPr>
        </p:nvSpPr>
        <p:spPr/>
        <p:txBody>
          <a:bodyPr/>
          <a:lstStyle/>
          <a:p>
            <a:pPr>
              <a:defRPr/>
            </a:pPr>
            <a:fld id="{F12421F8-171D-4098-8FAC-09C23E67CF6C}" type="slidenum">
              <a:rPr lang="en-GB" smtClean="0"/>
              <a:pPr>
                <a:defRPr/>
              </a:pPr>
              <a:t>15</a:t>
            </a:fld>
            <a:endParaRPr lang="en-GB" dirty="0"/>
          </a:p>
        </p:txBody>
      </p:sp>
    </p:spTree>
    <p:extLst>
      <p:ext uri="{BB962C8B-B14F-4D97-AF65-F5344CB8AC3E}">
        <p14:creationId xmlns:p14="http://schemas.microsoft.com/office/powerpoint/2010/main" val="1495743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GB" b="1" smtClean="0">
                <a:solidFill>
                  <a:schemeClr val="bg2"/>
                </a:solidFill>
              </a:rPr>
              <a:t>Housekeeping and Room Service </a:t>
            </a:r>
            <a:endParaRPr lang="en-GB" smtClean="0"/>
          </a:p>
        </p:txBody>
      </p:sp>
      <p:sp>
        <p:nvSpPr>
          <p:cNvPr id="3" name="Content Placeholder 2"/>
          <p:cNvSpPr>
            <a:spLocks noGrp="1"/>
          </p:cNvSpPr>
          <p:nvPr>
            <p:ph idx="1"/>
          </p:nvPr>
        </p:nvSpPr>
        <p:spPr/>
        <p:txBody>
          <a:bodyPr/>
          <a:lstStyle/>
          <a:p>
            <a:pPr>
              <a:defRPr/>
            </a:pPr>
            <a:r>
              <a:rPr lang="en-GB" sz="2800" dirty="0" smtClean="0"/>
              <a:t>Extended stay with few or no personal possessions </a:t>
            </a:r>
            <a:endParaRPr lang="en-GB" sz="2800" dirty="0"/>
          </a:p>
          <a:p>
            <a:pPr>
              <a:defRPr/>
            </a:pPr>
            <a:r>
              <a:rPr lang="en-GB" sz="2800" dirty="0"/>
              <a:t>Provocative clothing and shoes </a:t>
            </a:r>
          </a:p>
          <a:p>
            <a:pPr>
              <a:defRPr/>
            </a:pPr>
            <a:r>
              <a:rPr lang="en-GB" sz="2800" dirty="0" smtClean="0"/>
              <a:t>Men/women </a:t>
            </a:r>
            <a:r>
              <a:rPr lang="en-GB" sz="2800" dirty="0"/>
              <a:t>waiting in the lobby or outside of the room </a:t>
            </a:r>
          </a:p>
          <a:p>
            <a:pPr>
              <a:defRPr/>
            </a:pPr>
            <a:r>
              <a:rPr lang="en-GB" sz="2800" dirty="0" smtClean="0"/>
              <a:t>Constant </a:t>
            </a:r>
            <a:r>
              <a:rPr lang="en-GB" sz="2800" dirty="0"/>
              <a:t>flow of people to a room at all </a:t>
            </a:r>
            <a:r>
              <a:rPr lang="en-GB" sz="2800" dirty="0" smtClean="0"/>
              <a:t>hours</a:t>
            </a:r>
          </a:p>
          <a:p>
            <a:pPr>
              <a:defRPr/>
            </a:pPr>
            <a:r>
              <a:rPr lang="en-GB" sz="2800" dirty="0" smtClean="0"/>
              <a:t>Individuals selling items to other patrons or staff </a:t>
            </a:r>
          </a:p>
          <a:p>
            <a:pPr marL="0" indent="0">
              <a:buFont typeface="Wingdings" pitchFamily="2" charset="2"/>
              <a:buNone/>
              <a:defRPr/>
            </a:pPr>
            <a:r>
              <a:rPr lang="en-GB" sz="2800" dirty="0" smtClean="0"/>
              <a:t> </a:t>
            </a:r>
            <a:endParaRPr lang="en-GB" sz="2800" dirty="0"/>
          </a:p>
          <a:p>
            <a:pPr>
              <a:defRPr/>
            </a:pPr>
            <a:endParaRPr lang="en-GB" dirty="0"/>
          </a:p>
        </p:txBody>
      </p:sp>
      <p:sp>
        <p:nvSpPr>
          <p:cNvPr id="4" name="Slide Number Placeholder 3"/>
          <p:cNvSpPr>
            <a:spLocks noGrp="1"/>
          </p:cNvSpPr>
          <p:nvPr>
            <p:ph type="sldNum" sz="quarter" idx="11"/>
          </p:nvPr>
        </p:nvSpPr>
        <p:spPr/>
        <p:txBody>
          <a:bodyPr/>
          <a:lstStyle/>
          <a:p>
            <a:pPr>
              <a:defRPr/>
            </a:pPr>
            <a:fld id="{F13C44E5-F436-41A0-AF41-FBD7B5FBD55F}" type="slidenum">
              <a:rPr lang="en-GB" smtClean="0"/>
              <a:pPr>
                <a:defRPr/>
              </a:pPr>
              <a:t>16</a:t>
            </a:fld>
            <a:endParaRPr lang="en-GB" dirty="0"/>
          </a:p>
        </p:txBody>
      </p:sp>
    </p:spTree>
    <p:extLst>
      <p:ext uri="{BB962C8B-B14F-4D97-AF65-F5344CB8AC3E}">
        <p14:creationId xmlns:p14="http://schemas.microsoft.com/office/powerpoint/2010/main" val="1905353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GB" b="1" smtClean="0">
                <a:solidFill>
                  <a:schemeClr val="bg2"/>
                </a:solidFill>
              </a:rPr>
              <a:t>Housekeeping and Room Service </a:t>
            </a:r>
            <a:endParaRPr lang="en-GB" smtClean="0"/>
          </a:p>
        </p:txBody>
      </p:sp>
      <p:sp>
        <p:nvSpPr>
          <p:cNvPr id="187395" name="Content Placeholder 2"/>
          <p:cNvSpPr>
            <a:spLocks noGrp="1"/>
          </p:cNvSpPr>
          <p:nvPr>
            <p:ph idx="1"/>
          </p:nvPr>
        </p:nvSpPr>
        <p:spPr/>
        <p:txBody>
          <a:bodyPr/>
          <a:lstStyle/>
          <a:p>
            <a:r>
              <a:rPr lang="en-GB" sz="2800" smtClean="0">
                <a:solidFill>
                  <a:schemeClr val="bg2"/>
                </a:solidFill>
              </a:rPr>
              <a:t>Excessive amounts of sex paraphernalia in rooms (condoms, lubricant, rubbing alcohol, lotion, etc.) </a:t>
            </a:r>
          </a:p>
          <a:p>
            <a:r>
              <a:rPr lang="en-GB" sz="2800" smtClean="0">
                <a:solidFill>
                  <a:schemeClr val="bg2"/>
                </a:solidFill>
              </a:rPr>
              <a:t>Individuals begging for money or food </a:t>
            </a:r>
          </a:p>
          <a:p>
            <a:r>
              <a:rPr lang="en-GB" sz="2800" smtClean="0">
                <a:solidFill>
                  <a:schemeClr val="bg2"/>
                </a:solidFill>
              </a:rPr>
              <a:t>Rooms stocked with merchandise, luggage, mail packages, and purses/wallets with different names </a:t>
            </a:r>
          </a:p>
          <a:p>
            <a:r>
              <a:rPr lang="en-GB" sz="2800" smtClean="0">
                <a:solidFill>
                  <a:schemeClr val="bg2"/>
                </a:solidFill>
              </a:rPr>
              <a:t>Individuals digging in hotel garbage or taking a lot of toiletries from housekeeping carts</a:t>
            </a:r>
          </a:p>
        </p:txBody>
      </p:sp>
      <p:sp>
        <p:nvSpPr>
          <p:cNvPr id="4" name="Slide Number Placeholder 3"/>
          <p:cNvSpPr>
            <a:spLocks noGrp="1"/>
          </p:cNvSpPr>
          <p:nvPr>
            <p:ph type="sldNum" sz="quarter" idx="11"/>
          </p:nvPr>
        </p:nvSpPr>
        <p:spPr/>
        <p:txBody>
          <a:bodyPr/>
          <a:lstStyle/>
          <a:p>
            <a:pPr>
              <a:defRPr/>
            </a:pPr>
            <a:fld id="{DAD07CEF-E7A1-42CD-B21C-57F83EC81AF0}" type="slidenum">
              <a:rPr lang="en-GB" smtClean="0"/>
              <a:pPr>
                <a:defRPr/>
              </a:pPr>
              <a:t>17</a:t>
            </a:fld>
            <a:endParaRPr lang="en-GB" dirty="0"/>
          </a:p>
        </p:txBody>
      </p:sp>
    </p:spTree>
    <p:extLst>
      <p:ext uri="{BB962C8B-B14F-4D97-AF65-F5344CB8AC3E}">
        <p14:creationId xmlns:p14="http://schemas.microsoft.com/office/powerpoint/2010/main" val="2030402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GB" b="1" smtClean="0">
                <a:solidFill>
                  <a:schemeClr val="bg2"/>
                </a:solidFill>
              </a:rPr>
              <a:t>Restaurant and Bar </a:t>
            </a:r>
            <a:endParaRPr lang="en-GB" smtClean="0">
              <a:solidFill>
                <a:schemeClr val="bg2"/>
              </a:solidFill>
            </a:endParaRPr>
          </a:p>
        </p:txBody>
      </p:sp>
      <p:sp>
        <p:nvSpPr>
          <p:cNvPr id="188419" name="Content Placeholder 2"/>
          <p:cNvSpPr>
            <a:spLocks noGrp="1"/>
          </p:cNvSpPr>
          <p:nvPr>
            <p:ph idx="1"/>
          </p:nvPr>
        </p:nvSpPr>
        <p:spPr/>
        <p:txBody>
          <a:bodyPr/>
          <a:lstStyle/>
          <a:p>
            <a:r>
              <a:rPr lang="en-GB" sz="2800" smtClean="0">
                <a:solidFill>
                  <a:schemeClr val="bg2"/>
                </a:solidFill>
              </a:rPr>
              <a:t>Patron entertaining a minor at the bar or restaurant that he did not come in with originally </a:t>
            </a:r>
          </a:p>
          <a:p>
            <a:r>
              <a:rPr lang="en-GB" sz="2800" smtClean="0">
                <a:solidFill>
                  <a:schemeClr val="bg2"/>
                </a:solidFill>
              </a:rPr>
              <a:t>Individuals loitering and soliciting male or female customers </a:t>
            </a:r>
          </a:p>
          <a:p>
            <a:r>
              <a:rPr lang="en-GB" sz="2800" smtClean="0">
                <a:solidFill>
                  <a:schemeClr val="bg2"/>
                </a:solidFill>
              </a:rPr>
              <a:t>Patron requesting information about or access to adult services or to local sex industry </a:t>
            </a:r>
          </a:p>
          <a:p>
            <a:r>
              <a:rPr lang="en-GB" sz="2800" smtClean="0">
                <a:solidFill>
                  <a:schemeClr val="bg2"/>
                </a:solidFill>
              </a:rPr>
              <a:t>Individuals waiting at a table or bar and picked up by a male (trafficker or customer) </a:t>
            </a:r>
          </a:p>
          <a:p>
            <a:endParaRPr lang="en-GB" smtClean="0">
              <a:solidFill>
                <a:schemeClr val="bg2"/>
              </a:solidFill>
            </a:endParaRPr>
          </a:p>
        </p:txBody>
      </p:sp>
      <p:sp>
        <p:nvSpPr>
          <p:cNvPr id="4" name="Slide Number Placeholder 3"/>
          <p:cNvSpPr>
            <a:spLocks noGrp="1"/>
          </p:cNvSpPr>
          <p:nvPr>
            <p:ph type="sldNum" sz="quarter" idx="11"/>
          </p:nvPr>
        </p:nvSpPr>
        <p:spPr/>
        <p:txBody>
          <a:bodyPr/>
          <a:lstStyle/>
          <a:p>
            <a:pPr>
              <a:defRPr/>
            </a:pPr>
            <a:fld id="{BA85F1FE-9904-4961-B204-6BBC52B418C8}" type="slidenum">
              <a:rPr lang="en-GB" smtClean="0"/>
              <a:pPr>
                <a:defRPr/>
              </a:pPr>
              <a:t>18</a:t>
            </a:fld>
            <a:endParaRPr lang="en-GB" dirty="0"/>
          </a:p>
        </p:txBody>
      </p:sp>
    </p:spTree>
    <p:extLst>
      <p:ext uri="{BB962C8B-B14F-4D97-AF65-F5344CB8AC3E}">
        <p14:creationId xmlns:p14="http://schemas.microsoft.com/office/powerpoint/2010/main" val="1314713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GB" b="1" smtClean="0">
                <a:solidFill>
                  <a:schemeClr val="bg2"/>
                </a:solidFill>
              </a:rPr>
              <a:t>Restaurant and Bar </a:t>
            </a:r>
            <a:endParaRPr lang="en-GB" smtClean="0"/>
          </a:p>
        </p:txBody>
      </p:sp>
      <p:sp>
        <p:nvSpPr>
          <p:cNvPr id="189443" name="Content Placeholder 2"/>
          <p:cNvSpPr>
            <a:spLocks noGrp="1"/>
          </p:cNvSpPr>
          <p:nvPr>
            <p:ph idx="1"/>
          </p:nvPr>
        </p:nvSpPr>
        <p:spPr/>
        <p:txBody>
          <a:bodyPr/>
          <a:lstStyle/>
          <a:p>
            <a:r>
              <a:rPr lang="en-GB" sz="2800" smtClean="0">
                <a:solidFill>
                  <a:schemeClr val="bg2"/>
                </a:solidFill>
              </a:rPr>
              <a:t>Individuals asking staff or patrons for food or money </a:t>
            </a:r>
          </a:p>
          <a:p>
            <a:r>
              <a:rPr lang="en-GB" sz="2800" smtClean="0">
                <a:solidFill>
                  <a:schemeClr val="bg2"/>
                </a:solidFill>
              </a:rPr>
              <a:t>Individuals taking cash or receipts left on tables </a:t>
            </a:r>
          </a:p>
          <a:p>
            <a:r>
              <a:rPr lang="en-GB" sz="2800" smtClean="0">
                <a:solidFill>
                  <a:schemeClr val="bg2"/>
                </a:solidFill>
              </a:rPr>
              <a:t>Individuals exhibiting anxious or nervous behaviour and avoiding contact with staff and other patrons </a:t>
            </a:r>
          </a:p>
          <a:p>
            <a:r>
              <a:rPr lang="en-GB" sz="2800" smtClean="0">
                <a:solidFill>
                  <a:schemeClr val="bg2"/>
                </a:solidFill>
              </a:rPr>
              <a:t>Individuals do not have identification, cell phones, or money of their own </a:t>
            </a:r>
          </a:p>
          <a:p>
            <a:endParaRPr lang="en-GB" smtClean="0"/>
          </a:p>
        </p:txBody>
      </p:sp>
      <p:sp>
        <p:nvSpPr>
          <p:cNvPr id="4" name="Slide Number Placeholder 3"/>
          <p:cNvSpPr>
            <a:spLocks noGrp="1"/>
          </p:cNvSpPr>
          <p:nvPr>
            <p:ph type="sldNum" sz="quarter" idx="11"/>
          </p:nvPr>
        </p:nvSpPr>
        <p:spPr/>
        <p:txBody>
          <a:bodyPr/>
          <a:lstStyle/>
          <a:p>
            <a:pPr>
              <a:defRPr/>
            </a:pPr>
            <a:fld id="{64239024-B9ED-40AB-9BE3-0233EC9372B5}" type="slidenum">
              <a:rPr lang="en-GB" smtClean="0"/>
              <a:pPr>
                <a:defRPr/>
              </a:pPr>
              <a:t>19</a:t>
            </a:fld>
            <a:endParaRPr lang="en-GB" dirty="0"/>
          </a:p>
        </p:txBody>
      </p:sp>
    </p:spTree>
    <p:extLst>
      <p:ext uri="{BB962C8B-B14F-4D97-AF65-F5344CB8AC3E}">
        <p14:creationId xmlns:p14="http://schemas.microsoft.com/office/powerpoint/2010/main" val="952369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a:xfrm>
            <a:off x="1258888" y="301625"/>
            <a:ext cx="5976937" cy="895350"/>
          </a:xfrm>
        </p:spPr>
        <p:txBody>
          <a:bodyPr/>
          <a:lstStyle/>
          <a:p>
            <a:pPr algn="ctr" eaLnBrk="1" hangingPunct="1"/>
            <a:r>
              <a:rPr lang="en-GB" smtClean="0">
                <a:solidFill>
                  <a:schemeClr val="bg2"/>
                </a:solidFill>
                <a:cs typeface="Times New Roman" pitchFamily="18" charset="0"/>
              </a:rPr>
              <a:t>AIM:</a:t>
            </a:r>
          </a:p>
        </p:txBody>
      </p:sp>
      <p:sp>
        <p:nvSpPr>
          <p:cNvPr id="132099" name="Rectangle 3"/>
          <p:cNvSpPr>
            <a:spLocks noGrp="1"/>
          </p:cNvSpPr>
          <p:nvPr>
            <p:ph idx="1"/>
          </p:nvPr>
        </p:nvSpPr>
        <p:spPr>
          <a:xfrm>
            <a:off x="755650" y="1989138"/>
            <a:ext cx="8137525" cy="4030662"/>
          </a:xfrm>
        </p:spPr>
        <p:txBody>
          <a:bodyPr/>
          <a:lstStyle/>
          <a:p>
            <a:pPr>
              <a:lnSpc>
                <a:spcPct val="150000"/>
              </a:lnSpc>
            </a:pPr>
            <a:r>
              <a:rPr lang="en-GB" sz="2800" smtClean="0">
                <a:solidFill>
                  <a:schemeClr val="bg2"/>
                </a:solidFill>
              </a:rPr>
              <a:t>To raise awareness about the exploitation of human beings</a:t>
            </a:r>
          </a:p>
          <a:p>
            <a:pPr>
              <a:lnSpc>
                <a:spcPct val="150000"/>
              </a:lnSpc>
            </a:pPr>
            <a:r>
              <a:rPr lang="en-GB" sz="2800" smtClean="0">
                <a:solidFill>
                  <a:schemeClr val="bg2"/>
                </a:solidFill>
              </a:rPr>
              <a:t>To understand your organisations role &amp; responsibility in tackling Modern Slavery &amp; Human Trafficking.</a:t>
            </a:r>
          </a:p>
          <a:p>
            <a:pPr eaLnBrk="1" hangingPunct="1">
              <a:buClr>
                <a:srgbClr val="CA2504"/>
              </a:buClr>
              <a:buFont typeface="Wingdings" pitchFamily="2" charset="2"/>
              <a:buChar char="§"/>
            </a:pPr>
            <a:endParaRPr lang="en-GB" sz="2400" b="1" u="sng" smtClean="0"/>
          </a:p>
        </p:txBody>
      </p:sp>
      <p:sp>
        <p:nvSpPr>
          <p:cNvPr id="2" name="Slide Number Placeholder 1"/>
          <p:cNvSpPr>
            <a:spLocks noGrp="1"/>
          </p:cNvSpPr>
          <p:nvPr>
            <p:ph type="sldNum" sz="quarter" idx="11"/>
          </p:nvPr>
        </p:nvSpPr>
        <p:spPr/>
        <p:txBody>
          <a:bodyPr/>
          <a:lstStyle/>
          <a:p>
            <a:pPr>
              <a:defRPr/>
            </a:pPr>
            <a:fld id="{C7EC25FF-5FE4-41D7-B14F-7DC80856FA62}" type="slidenum">
              <a:rPr lang="en-GB" smtClean="0"/>
              <a:pPr>
                <a:defRPr/>
              </a:pPr>
              <a:t>2</a:t>
            </a:fld>
            <a:endParaRPr lang="en-GB" dirty="0"/>
          </a:p>
        </p:txBody>
      </p:sp>
    </p:spTree>
    <p:extLst>
      <p:ext uri="{BB962C8B-B14F-4D97-AF65-F5344CB8AC3E}">
        <p14:creationId xmlns:p14="http://schemas.microsoft.com/office/powerpoint/2010/main" val="1550177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4213" y="457200"/>
            <a:ext cx="6624637" cy="1171575"/>
          </a:xfrm>
        </p:spPr>
        <p:txBody>
          <a:bodyPr/>
          <a:lstStyle/>
          <a:p>
            <a:pPr algn="ctr" eaLnBrk="1" hangingPunct="1"/>
            <a:r>
              <a:rPr lang="en-GB" altLang="en-US" smtClean="0">
                <a:solidFill>
                  <a:schemeClr val="bg2"/>
                </a:solidFill>
              </a:rPr>
              <a:t>BARRIERS TO DISCLOSURE</a:t>
            </a:r>
          </a:p>
        </p:txBody>
      </p:sp>
      <p:sp>
        <p:nvSpPr>
          <p:cNvPr id="121859" name="Rectangle 3"/>
          <p:cNvSpPr>
            <a:spLocks noGrp="1" noChangeArrowheads="1"/>
          </p:cNvSpPr>
          <p:nvPr>
            <p:ph sz="half" idx="1"/>
          </p:nvPr>
        </p:nvSpPr>
        <p:spPr>
          <a:xfrm>
            <a:off x="611188" y="1844675"/>
            <a:ext cx="3884612" cy="4752975"/>
          </a:xfrm>
        </p:spPr>
        <p:txBody>
          <a:bodyPr/>
          <a:lstStyle/>
          <a:p>
            <a:pPr eaLnBrk="1" hangingPunct="1">
              <a:lnSpc>
                <a:spcPct val="90000"/>
              </a:lnSpc>
              <a:defRPr/>
            </a:pPr>
            <a:r>
              <a:rPr lang="en-US" altLang="en-US" dirty="0" smtClean="0">
                <a:solidFill>
                  <a:schemeClr val="bg2"/>
                </a:solidFill>
              </a:rPr>
              <a:t>Lack of awareness that they are the victim of a crime</a:t>
            </a:r>
          </a:p>
          <a:p>
            <a:pPr marL="355600" indent="-355600" eaLnBrk="1" hangingPunct="1">
              <a:lnSpc>
                <a:spcPct val="90000"/>
              </a:lnSpc>
              <a:defRPr/>
            </a:pPr>
            <a:r>
              <a:rPr lang="en-US" altLang="en-US" dirty="0" smtClean="0">
                <a:solidFill>
                  <a:schemeClr val="bg2"/>
                </a:solidFill>
              </a:rPr>
              <a:t>Unaware that help is there </a:t>
            </a:r>
          </a:p>
          <a:p>
            <a:pPr eaLnBrk="1" hangingPunct="1">
              <a:lnSpc>
                <a:spcPct val="90000"/>
              </a:lnSpc>
              <a:defRPr/>
            </a:pPr>
            <a:r>
              <a:rPr lang="en-US" altLang="en-US" dirty="0" smtClean="0">
                <a:solidFill>
                  <a:schemeClr val="bg2"/>
                </a:solidFill>
              </a:rPr>
              <a:t>Language barrier </a:t>
            </a:r>
          </a:p>
          <a:p>
            <a:pPr eaLnBrk="1" hangingPunct="1">
              <a:lnSpc>
                <a:spcPct val="90000"/>
              </a:lnSpc>
              <a:defRPr/>
            </a:pPr>
            <a:r>
              <a:rPr lang="en-US" altLang="en-US" dirty="0" smtClean="0">
                <a:solidFill>
                  <a:schemeClr val="bg2"/>
                </a:solidFill>
              </a:rPr>
              <a:t>Controlled movements </a:t>
            </a:r>
          </a:p>
          <a:p>
            <a:pPr eaLnBrk="1" hangingPunct="1">
              <a:lnSpc>
                <a:spcPct val="90000"/>
              </a:lnSpc>
              <a:defRPr/>
            </a:pPr>
            <a:r>
              <a:rPr lang="en-US" altLang="en-US" dirty="0" smtClean="0">
                <a:solidFill>
                  <a:schemeClr val="bg2"/>
                </a:solidFill>
              </a:rPr>
              <a:t>Accompanied by trafficker </a:t>
            </a:r>
          </a:p>
          <a:p>
            <a:pPr eaLnBrk="1" hangingPunct="1">
              <a:lnSpc>
                <a:spcPct val="90000"/>
              </a:lnSpc>
              <a:defRPr/>
            </a:pPr>
            <a:r>
              <a:rPr lang="en-US" altLang="en-US" dirty="0" smtClean="0">
                <a:solidFill>
                  <a:schemeClr val="bg2"/>
                </a:solidFill>
              </a:rPr>
              <a:t>Isolation.</a:t>
            </a:r>
          </a:p>
          <a:p>
            <a:pPr eaLnBrk="1" hangingPunct="1">
              <a:lnSpc>
                <a:spcPct val="90000"/>
              </a:lnSpc>
              <a:defRPr/>
            </a:pPr>
            <a:endParaRPr lang="en-US" altLang="en-US" sz="2400" dirty="0" smtClean="0"/>
          </a:p>
          <a:p>
            <a:pPr eaLnBrk="1" hangingPunct="1">
              <a:lnSpc>
                <a:spcPct val="90000"/>
              </a:lnSpc>
              <a:buFontTx/>
              <a:buNone/>
              <a:defRPr/>
            </a:pPr>
            <a:endParaRPr lang="en-US" altLang="en-US" sz="3300" dirty="0" smtClean="0"/>
          </a:p>
          <a:p>
            <a:pPr eaLnBrk="1" hangingPunct="1">
              <a:lnSpc>
                <a:spcPct val="90000"/>
              </a:lnSpc>
              <a:defRPr/>
            </a:pPr>
            <a:endParaRPr lang="en-GB" altLang="en-US" dirty="0" smtClean="0"/>
          </a:p>
        </p:txBody>
      </p:sp>
      <p:sp>
        <p:nvSpPr>
          <p:cNvPr id="192516" name="Content Placeholder 1"/>
          <p:cNvSpPr>
            <a:spLocks noGrp="1"/>
          </p:cNvSpPr>
          <p:nvPr>
            <p:ph sz="half" idx="2"/>
          </p:nvPr>
        </p:nvSpPr>
        <p:spPr>
          <a:xfrm>
            <a:off x="4648200" y="1773238"/>
            <a:ext cx="4316413" cy="4679950"/>
          </a:xfrm>
        </p:spPr>
        <p:txBody>
          <a:bodyPr/>
          <a:lstStyle/>
          <a:p>
            <a:pPr eaLnBrk="1" hangingPunct="1"/>
            <a:r>
              <a:rPr lang="en-US" altLang="en-US" smtClean="0">
                <a:solidFill>
                  <a:schemeClr val="bg2"/>
                </a:solidFill>
              </a:rPr>
              <a:t>Comparison of situation to a worse one </a:t>
            </a:r>
          </a:p>
          <a:p>
            <a:pPr eaLnBrk="1" hangingPunct="1"/>
            <a:r>
              <a:rPr lang="en-US" altLang="en-US" smtClean="0">
                <a:solidFill>
                  <a:schemeClr val="bg2"/>
                </a:solidFill>
              </a:rPr>
              <a:t>Immigration status </a:t>
            </a:r>
          </a:p>
          <a:p>
            <a:pPr eaLnBrk="1" hangingPunct="1"/>
            <a:r>
              <a:rPr lang="en-US" altLang="en-US" smtClean="0">
                <a:solidFill>
                  <a:schemeClr val="bg2"/>
                </a:solidFill>
              </a:rPr>
              <a:t>Involvement in criminal activity </a:t>
            </a:r>
          </a:p>
          <a:p>
            <a:pPr eaLnBrk="1" hangingPunct="1"/>
            <a:r>
              <a:rPr lang="en-US" altLang="en-US" smtClean="0">
                <a:solidFill>
                  <a:schemeClr val="bg2"/>
                </a:solidFill>
              </a:rPr>
              <a:t>Juju </a:t>
            </a:r>
            <a:endParaRPr lang="en-GB" altLang="en-US" smtClean="0">
              <a:solidFill>
                <a:schemeClr val="bg2"/>
              </a:solidFill>
            </a:endParaRPr>
          </a:p>
          <a:p>
            <a:pPr eaLnBrk="1" hangingPunct="1"/>
            <a:r>
              <a:rPr lang="en-US" altLang="en-US" smtClean="0">
                <a:solidFill>
                  <a:schemeClr val="bg2"/>
                </a:solidFill>
              </a:rPr>
              <a:t>Self-blame </a:t>
            </a:r>
          </a:p>
          <a:p>
            <a:pPr eaLnBrk="1" hangingPunct="1"/>
            <a:r>
              <a:rPr lang="en-GB" altLang="en-US" smtClean="0">
                <a:solidFill>
                  <a:schemeClr val="bg2"/>
                </a:solidFill>
              </a:rPr>
              <a:t>Stigma </a:t>
            </a:r>
          </a:p>
          <a:p>
            <a:pPr eaLnBrk="1" hangingPunct="1"/>
            <a:r>
              <a:rPr lang="en-US" altLang="en-US" smtClean="0">
                <a:solidFill>
                  <a:schemeClr val="bg2"/>
                </a:solidFill>
              </a:rPr>
              <a:t>‘Stockholm Syndrome’.</a:t>
            </a:r>
            <a:endParaRPr lang="en-GB" smtClean="0">
              <a:solidFill>
                <a:schemeClr val="bg2"/>
              </a:solidFill>
            </a:endParaRPr>
          </a:p>
        </p:txBody>
      </p:sp>
      <p:sp>
        <p:nvSpPr>
          <p:cNvPr id="3" name="Slide Number Placeholder 2"/>
          <p:cNvSpPr>
            <a:spLocks noGrp="1"/>
          </p:cNvSpPr>
          <p:nvPr>
            <p:ph type="sldNum" sz="quarter" idx="11"/>
          </p:nvPr>
        </p:nvSpPr>
        <p:spPr/>
        <p:txBody>
          <a:bodyPr/>
          <a:lstStyle/>
          <a:p>
            <a:pPr>
              <a:defRPr/>
            </a:pPr>
            <a:fld id="{3CD13343-B89F-485E-B1AF-294D30FDECAA}" type="slidenum">
              <a:rPr lang="en-GB" smtClean="0"/>
              <a:pPr>
                <a:defRPr/>
              </a:pPr>
              <a:t>20</a:t>
            </a:fld>
            <a:endParaRPr lang="en-GB" dirty="0"/>
          </a:p>
        </p:txBody>
      </p:sp>
    </p:spTree>
    <p:extLst>
      <p:ext uri="{BB962C8B-B14F-4D97-AF65-F5344CB8AC3E}">
        <p14:creationId xmlns:p14="http://schemas.microsoft.com/office/powerpoint/2010/main" val="1938827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blinds(horizontal)">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blinds(horizontal)">
                                      <p:cBhvr>
                                        <p:cTn id="12" dur="500"/>
                                        <p:tgtEl>
                                          <p:spTgt spid="121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blinds(horizontal)">
                                      <p:cBhvr>
                                        <p:cTn id="17" dur="500"/>
                                        <p:tgtEl>
                                          <p:spTgt spid="121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blinds(horizontal)">
                                      <p:cBhvr>
                                        <p:cTn id="22" dur="500"/>
                                        <p:tgtEl>
                                          <p:spTgt spid="1218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1859">
                                            <p:txEl>
                                              <p:pRg st="4" end="4"/>
                                            </p:txEl>
                                          </p:spTgt>
                                        </p:tgtEl>
                                        <p:attrNameLst>
                                          <p:attrName>style.visibility</p:attrName>
                                        </p:attrNameLst>
                                      </p:cBhvr>
                                      <p:to>
                                        <p:strVal val="visible"/>
                                      </p:to>
                                    </p:set>
                                    <p:animEffect transition="in" filter="blinds(horizontal)">
                                      <p:cBhvr>
                                        <p:cTn id="27" dur="500"/>
                                        <p:tgtEl>
                                          <p:spTgt spid="1218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859">
                                            <p:txEl>
                                              <p:pRg st="5" end="5"/>
                                            </p:txEl>
                                          </p:spTgt>
                                        </p:tgtEl>
                                        <p:attrNameLst>
                                          <p:attrName>style.visibility</p:attrName>
                                        </p:attrNameLst>
                                      </p:cBhvr>
                                      <p:to>
                                        <p:strVal val="visible"/>
                                      </p:to>
                                    </p:set>
                                    <p:animEffect transition="in" filter="blinds(horizontal)">
                                      <p:cBhvr>
                                        <p:cTn id="32" dur="500"/>
                                        <p:tgtEl>
                                          <p:spTgt spid="121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Grp="1" noChangeArrowheads="1"/>
          </p:cNvSpPr>
          <p:nvPr>
            <p:ph type="ctrTitle"/>
          </p:nvPr>
        </p:nvSpPr>
        <p:spPr/>
        <p:txBody>
          <a:bodyPr/>
          <a:lstStyle/>
          <a:p>
            <a:pPr algn="ctr" eaLnBrk="1" hangingPunct="1"/>
            <a:r>
              <a:rPr lang="en-GB" altLang="en-US" sz="4600" smtClean="0"/>
              <a:t> </a:t>
            </a:r>
            <a:r>
              <a:rPr lang="en-GB" altLang="en-US" sz="6000" smtClean="0"/>
              <a:t>NEXT STEPS</a:t>
            </a:r>
          </a:p>
        </p:txBody>
      </p:sp>
      <p:sp>
        <p:nvSpPr>
          <p:cNvPr id="193539" name="Rectangle 5"/>
          <p:cNvSpPr>
            <a:spLocks noGrp="1" noChangeArrowheads="1"/>
          </p:cNvSpPr>
          <p:nvPr>
            <p:ph type="subTitle" idx="1"/>
          </p:nvPr>
        </p:nvSpPr>
        <p:spPr/>
        <p:txBody>
          <a:bodyPr/>
          <a:lstStyle/>
          <a:p>
            <a:pPr eaLnBrk="1" hangingPunct="1"/>
            <a:endParaRPr lang="en-US" altLang="en-US" smtClean="0"/>
          </a:p>
        </p:txBody>
      </p:sp>
      <p:sp>
        <p:nvSpPr>
          <p:cNvPr id="2" name="Slide Number Placeholder 1"/>
          <p:cNvSpPr>
            <a:spLocks noGrp="1"/>
          </p:cNvSpPr>
          <p:nvPr>
            <p:ph type="sldNum" sz="quarter" idx="12"/>
          </p:nvPr>
        </p:nvSpPr>
        <p:spPr/>
        <p:txBody>
          <a:bodyPr/>
          <a:lstStyle/>
          <a:p>
            <a:pPr>
              <a:defRPr/>
            </a:pPr>
            <a:fld id="{F439F54B-1CB9-4CC3-A1F8-34B6BAF78DBD}" type="slidenum">
              <a:rPr lang="en-GB" smtClean="0"/>
              <a:pPr>
                <a:defRPr/>
              </a:pPr>
              <a:t>21</a:t>
            </a:fld>
            <a:endParaRPr lang="en-GB" dirty="0"/>
          </a:p>
        </p:txBody>
      </p:sp>
    </p:spTree>
    <p:extLst>
      <p:ext uri="{BB962C8B-B14F-4D97-AF65-F5344CB8AC3E}">
        <p14:creationId xmlns:p14="http://schemas.microsoft.com/office/powerpoint/2010/main" val="3481493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4213" y="457200"/>
            <a:ext cx="6624637" cy="668338"/>
          </a:xfrm>
        </p:spPr>
        <p:txBody>
          <a:bodyPr/>
          <a:lstStyle/>
          <a:p>
            <a:pPr algn="ctr" eaLnBrk="1" hangingPunct="1"/>
            <a:r>
              <a:rPr lang="en-GB" altLang="en-US" smtClean="0">
                <a:solidFill>
                  <a:schemeClr val="bg2"/>
                </a:solidFill>
              </a:rPr>
              <a:t>WHAT DO I DO NEXT…</a:t>
            </a:r>
            <a:endParaRPr lang="en-GB" altLang="en-US" b="1" smtClean="0">
              <a:solidFill>
                <a:schemeClr val="bg2"/>
              </a:solidFill>
            </a:endParaRPr>
          </a:p>
        </p:txBody>
      </p:sp>
      <p:sp>
        <p:nvSpPr>
          <p:cNvPr id="264195" name="Rectangle 3"/>
          <p:cNvSpPr>
            <a:spLocks noGrp="1" noChangeArrowheads="1"/>
          </p:cNvSpPr>
          <p:nvPr>
            <p:ph type="body" idx="1"/>
          </p:nvPr>
        </p:nvSpPr>
        <p:spPr>
          <a:xfrm>
            <a:off x="755650" y="1412875"/>
            <a:ext cx="8208963" cy="5184775"/>
          </a:xfrm>
        </p:spPr>
        <p:txBody>
          <a:bodyPr/>
          <a:lstStyle/>
          <a:p>
            <a:pPr eaLnBrk="1" hangingPunct="1">
              <a:lnSpc>
                <a:spcPct val="80000"/>
              </a:lnSpc>
              <a:defRPr/>
            </a:pPr>
            <a:endParaRPr lang="en-GB" altLang="en-US" sz="4000" dirty="0" smtClean="0">
              <a:solidFill>
                <a:srgbClr val="FF0000"/>
              </a:solidFill>
            </a:endParaRPr>
          </a:p>
          <a:p>
            <a:pPr eaLnBrk="1" hangingPunct="1">
              <a:lnSpc>
                <a:spcPct val="80000"/>
              </a:lnSpc>
              <a:defRPr/>
            </a:pPr>
            <a:endParaRPr lang="en-GB" altLang="en-US" sz="4000" dirty="0">
              <a:solidFill>
                <a:srgbClr val="FF0000"/>
              </a:solidFill>
            </a:endParaRPr>
          </a:p>
          <a:p>
            <a:pPr eaLnBrk="1" hangingPunct="1">
              <a:lnSpc>
                <a:spcPct val="80000"/>
              </a:lnSpc>
              <a:defRPr/>
            </a:pPr>
            <a:r>
              <a:rPr lang="en-GB" altLang="en-US" sz="4000" dirty="0" smtClean="0">
                <a:solidFill>
                  <a:schemeClr val="accent5">
                    <a:lumMod val="25000"/>
                  </a:schemeClr>
                </a:solidFill>
              </a:rPr>
              <a:t>Speak to your line manager and they will take the incident forward with the police</a:t>
            </a:r>
          </a:p>
        </p:txBody>
      </p:sp>
      <p:sp>
        <p:nvSpPr>
          <p:cNvPr id="2" name="Slide Number Placeholder 1"/>
          <p:cNvSpPr>
            <a:spLocks noGrp="1"/>
          </p:cNvSpPr>
          <p:nvPr>
            <p:ph type="sldNum" sz="quarter" idx="11"/>
          </p:nvPr>
        </p:nvSpPr>
        <p:spPr/>
        <p:txBody>
          <a:bodyPr/>
          <a:lstStyle/>
          <a:p>
            <a:pPr>
              <a:defRPr/>
            </a:pPr>
            <a:fld id="{6227232D-1F53-4229-B1C5-27996C206DC5}" type="slidenum">
              <a:rPr lang="en-GB"/>
              <a:pPr>
                <a:defRPr/>
              </a:pPr>
              <a:t>22</a:t>
            </a:fld>
            <a:endParaRPr lang="en-GB" dirty="0"/>
          </a:p>
        </p:txBody>
      </p:sp>
    </p:spTree>
    <p:extLst>
      <p:ext uri="{BB962C8B-B14F-4D97-AF65-F5344CB8AC3E}">
        <p14:creationId xmlns:p14="http://schemas.microsoft.com/office/powerpoint/2010/main" val="3947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4"/>
          <p:cNvSpPr>
            <a:spLocks noGrp="1" noChangeArrowheads="1"/>
          </p:cNvSpPr>
          <p:nvPr>
            <p:ph type="ctrTitle"/>
          </p:nvPr>
        </p:nvSpPr>
        <p:spPr/>
        <p:txBody>
          <a:bodyPr/>
          <a:lstStyle/>
          <a:p>
            <a:pPr algn="ctr" eaLnBrk="1" hangingPunct="1"/>
            <a:r>
              <a:rPr lang="en-GB" altLang="en-US" sz="6000" smtClean="0"/>
              <a:t>THE VICTIMS</a:t>
            </a:r>
          </a:p>
        </p:txBody>
      </p:sp>
      <p:sp>
        <p:nvSpPr>
          <p:cNvPr id="195587" name="Rectangle 5"/>
          <p:cNvSpPr>
            <a:spLocks noGrp="1" noChangeArrowheads="1"/>
          </p:cNvSpPr>
          <p:nvPr>
            <p:ph type="subTitle" idx="1"/>
          </p:nvPr>
        </p:nvSpPr>
        <p:spPr/>
        <p:txBody>
          <a:bodyPr/>
          <a:lstStyle/>
          <a:p>
            <a:pPr eaLnBrk="1" hangingPunct="1"/>
            <a:endParaRPr lang="en-US" altLang="en-US" smtClean="0"/>
          </a:p>
        </p:txBody>
      </p:sp>
      <p:sp>
        <p:nvSpPr>
          <p:cNvPr id="2" name="Slide Number Placeholder 1"/>
          <p:cNvSpPr>
            <a:spLocks noGrp="1"/>
          </p:cNvSpPr>
          <p:nvPr>
            <p:ph type="sldNum" sz="quarter" idx="12"/>
          </p:nvPr>
        </p:nvSpPr>
        <p:spPr/>
        <p:txBody>
          <a:bodyPr/>
          <a:lstStyle/>
          <a:p>
            <a:pPr>
              <a:defRPr/>
            </a:pPr>
            <a:fld id="{24D514E4-2104-49AB-85BD-374D5219D994}" type="slidenum">
              <a:rPr lang="en-GB" smtClean="0"/>
              <a:pPr>
                <a:defRPr/>
              </a:pPr>
              <a:t>23</a:t>
            </a:fld>
            <a:endParaRPr lang="en-GB" dirty="0"/>
          </a:p>
        </p:txBody>
      </p:sp>
    </p:spTree>
    <p:extLst>
      <p:ext uri="{BB962C8B-B14F-4D97-AF65-F5344CB8AC3E}">
        <p14:creationId xmlns:p14="http://schemas.microsoft.com/office/powerpoint/2010/main" val="1650827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60350"/>
            <a:ext cx="451167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260350"/>
            <a:ext cx="451167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697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body" idx="1"/>
          </p:nvPr>
        </p:nvSpPr>
        <p:spPr>
          <a:xfrm>
            <a:off x="755650" y="1341438"/>
            <a:ext cx="8208963" cy="5183187"/>
          </a:xfrm>
        </p:spPr>
        <p:txBody>
          <a:bodyPr/>
          <a:lstStyle/>
          <a:p>
            <a:pPr marL="0" indent="0" algn="ctr" eaLnBrk="1" hangingPunct="1">
              <a:buFont typeface="Wingdings" pitchFamily="2" charset="2"/>
              <a:buNone/>
              <a:defRPr/>
            </a:pPr>
            <a:r>
              <a:rPr lang="en-GB" altLang="en-US" sz="4000" dirty="0" smtClean="0">
                <a:solidFill>
                  <a:schemeClr val="bg2"/>
                </a:solidFill>
              </a:rPr>
              <a:t>‘MODERN SLAVERY TAKES PLACE IN YOUR COMMUNITY AND CAN BE STOPPED BY THE COMMUNITY’</a:t>
            </a:r>
          </a:p>
          <a:p>
            <a:pPr algn="ctr" eaLnBrk="1" hangingPunct="1">
              <a:buFont typeface="Wingdings" pitchFamily="2" charset="2"/>
              <a:buNone/>
              <a:defRPr/>
            </a:pPr>
            <a:endParaRPr lang="en-GB" altLang="en-US" b="1" dirty="0" smtClean="0">
              <a:solidFill>
                <a:schemeClr val="bg2"/>
              </a:solidFill>
            </a:endParaRPr>
          </a:p>
          <a:p>
            <a:pPr marL="0" indent="0" algn="ctr" eaLnBrk="1" hangingPunct="1">
              <a:buFont typeface="Wingdings" pitchFamily="2" charset="2"/>
              <a:buNone/>
              <a:defRPr/>
            </a:pPr>
            <a:r>
              <a:rPr lang="en-GB" altLang="en-US" sz="4800" b="1" dirty="0" smtClean="0">
                <a:solidFill>
                  <a:schemeClr val="bg2"/>
                </a:solidFill>
              </a:rPr>
              <a:t>YOU  ARE A KEY PLAYER TO STOP IT !</a:t>
            </a:r>
          </a:p>
        </p:txBody>
      </p:sp>
      <p:sp>
        <p:nvSpPr>
          <p:cNvPr id="2" name="Slide Number Placeholder 1"/>
          <p:cNvSpPr>
            <a:spLocks noGrp="1"/>
          </p:cNvSpPr>
          <p:nvPr>
            <p:ph type="sldNum" sz="quarter" idx="11"/>
          </p:nvPr>
        </p:nvSpPr>
        <p:spPr/>
        <p:txBody>
          <a:bodyPr/>
          <a:lstStyle/>
          <a:p>
            <a:pPr>
              <a:defRPr/>
            </a:pPr>
            <a:fld id="{FD45EA4C-B3B3-4C25-A00C-7B945369CA88}" type="slidenum">
              <a:rPr lang="en-GB" smtClean="0"/>
              <a:pPr>
                <a:defRPr/>
              </a:pPr>
              <a:t>25</a:t>
            </a:fld>
            <a:endParaRPr lang="en-GB" dirty="0"/>
          </a:p>
        </p:txBody>
      </p:sp>
    </p:spTree>
    <p:extLst>
      <p:ext uri="{BB962C8B-B14F-4D97-AF65-F5344CB8AC3E}">
        <p14:creationId xmlns:p14="http://schemas.microsoft.com/office/powerpoint/2010/main" val="3068818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GB" smtClean="0"/>
              <a:t>Further Guidance</a:t>
            </a:r>
          </a:p>
        </p:txBody>
      </p:sp>
      <p:sp>
        <p:nvSpPr>
          <p:cNvPr id="4" name="Slide Number Placeholder 3"/>
          <p:cNvSpPr>
            <a:spLocks noGrp="1"/>
          </p:cNvSpPr>
          <p:nvPr>
            <p:ph type="sldNum" sz="quarter" idx="11"/>
          </p:nvPr>
        </p:nvSpPr>
        <p:spPr/>
        <p:txBody>
          <a:bodyPr/>
          <a:lstStyle/>
          <a:p>
            <a:pPr>
              <a:defRPr/>
            </a:pPr>
            <a:fld id="{57DF7428-BDE1-4517-9665-087B39ACD6D4}" type="slidenum">
              <a:rPr lang="en-GB" smtClean="0"/>
              <a:pPr>
                <a:defRPr/>
              </a:pPr>
              <a:t>26</a:t>
            </a:fld>
            <a:endParaRPr lang="en-GB" dirty="0"/>
          </a:p>
        </p:txBody>
      </p:sp>
      <p:pic>
        <p:nvPicPr>
          <p:cNvPr id="19866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1413" y="1981200"/>
            <a:ext cx="4032250" cy="44719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0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D0F8F87-E74E-4E86-8FE5-D7CE1BC9377A}" type="slidenum">
              <a:rPr lang="en-GB" smtClean="0"/>
              <a:pPr>
                <a:defRPr/>
              </a:pPr>
              <a:t>27</a:t>
            </a:fld>
            <a:endParaRPr lang="en-GB" dirty="0"/>
          </a:p>
        </p:txBody>
      </p:sp>
      <p:pic>
        <p:nvPicPr>
          <p:cNvPr id="1996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1413" y="225425"/>
            <a:ext cx="4681537" cy="6557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130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446088" y="457200"/>
            <a:ext cx="6789737" cy="1243013"/>
          </a:xfrm>
        </p:spPr>
        <p:txBody>
          <a:bodyPr/>
          <a:lstStyle/>
          <a:p>
            <a:pPr algn="ctr"/>
            <a:r>
              <a:rPr lang="en-GB" smtClean="0">
                <a:solidFill>
                  <a:schemeClr val="bg2"/>
                </a:solidFill>
              </a:rPr>
              <a:t>WHAT YOU NEED TO DO NOW</a:t>
            </a:r>
          </a:p>
        </p:txBody>
      </p:sp>
      <p:sp>
        <p:nvSpPr>
          <p:cNvPr id="200707" name="Content Placeholder 2"/>
          <p:cNvSpPr>
            <a:spLocks noGrp="1"/>
          </p:cNvSpPr>
          <p:nvPr>
            <p:ph idx="1"/>
          </p:nvPr>
        </p:nvSpPr>
        <p:spPr>
          <a:xfrm>
            <a:off x="457200" y="1773238"/>
            <a:ext cx="8229600" cy="4751387"/>
          </a:xfrm>
        </p:spPr>
        <p:txBody>
          <a:bodyPr/>
          <a:lstStyle/>
          <a:p>
            <a:pPr marL="342900" lvl="1" indent="-342900">
              <a:buClr>
                <a:schemeClr val="bg2"/>
              </a:buClr>
              <a:buFont typeface="Wingdings" pitchFamily="2" charset="2"/>
              <a:buChar char="n"/>
            </a:pPr>
            <a:r>
              <a:rPr lang="en-GB" smtClean="0">
                <a:solidFill>
                  <a:schemeClr val="bg2"/>
                </a:solidFill>
              </a:rPr>
              <a:t>Identify the responsibilities of your organisation when responding to trafficking &amp; slavery issues.</a:t>
            </a:r>
          </a:p>
          <a:p>
            <a:pPr marL="342900" lvl="1" indent="-342900">
              <a:buClr>
                <a:schemeClr val="bg2"/>
              </a:buClr>
              <a:buFont typeface="Wingdings" pitchFamily="2" charset="2"/>
              <a:buChar char="n"/>
            </a:pPr>
            <a:r>
              <a:rPr lang="en-GB" smtClean="0">
                <a:solidFill>
                  <a:schemeClr val="bg2"/>
                </a:solidFill>
              </a:rPr>
              <a:t>Identify your organisations protocols for information sharing with other agencies.</a:t>
            </a:r>
          </a:p>
          <a:p>
            <a:pPr marL="342900" lvl="1" indent="-342900">
              <a:buClr>
                <a:schemeClr val="bg2"/>
              </a:buClr>
              <a:buFont typeface="Wingdings" pitchFamily="2" charset="2"/>
              <a:buChar char="n"/>
            </a:pPr>
            <a:r>
              <a:rPr lang="en-GB" smtClean="0">
                <a:solidFill>
                  <a:schemeClr val="bg2"/>
                </a:solidFill>
              </a:rPr>
              <a:t>Identify the anti-Human Trafficking/anti-slavery SPOC (Single Point of Contact) within your organisation. </a:t>
            </a:r>
          </a:p>
          <a:p>
            <a:r>
              <a:rPr lang="en-GB" sz="2800" smtClean="0">
                <a:solidFill>
                  <a:schemeClr val="bg2"/>
                </a:solidFill>
              </a:rPr>
              <a:t>Establish your responsibilities within your organisation for responding to trafficking &amp; slavery issues. </a:t>
            </a:r>
          </a:p>
        </p:txBody>
      </p:sp>
      <p:sp>
        <p:nvSpPr>
          <p:cNvPr id="4" name="Slide Number Placeholder 3"/>
          <p:cNvSpPr>
            <a:spLocks noGrp="1"/>
          </p:cNvSpPr>
          <p:nvPr>
            <p:ph type="sldNum" sz="quarter" idx="11"/>
          </p:nvPr>
        </p:nvSpPr>
        <p:spPr/>
        <p:txBody>
          <a:bodyPr/>
          <a:lstStyle/>
          <a:p>
            <a:pPr>
              <a:defRPr/>
            </a:pPr>
            <a:fld id="{620D7067-1CD7-4F19-8F59-91DF67AF2D56}" type="slidenum">
              <a:rPr lang="en-GB" smtClean="0"/>
              <a:pPr>
                <a:defRPr/>
              </a:pPr>
              <a:t>28</a:t>
            </a:fld>
            <a:endParaRPr lang="en-GB" dirty="0"/>
          </a:p>
        </p:txBody>
      </p:sp>
    </p:spTree>
    <p:extLst>
      <p:ext uri="{BB962C8B-B14F-4D97-AF65-F5344CB8AC3E}">
        <p14:creationId xmlns:p14="http://schemas.microsoft.com/office/powerpoint/2010/main" val="250985606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DVD </a:t>
            </a:r>
            <a:endParaRPr lang="en-GB" dirty="0"/>
          </a:p>
        </p:txBody>
      </p:sp>
      <p:sp>
        <p:nvSpPr>
          <p:cNvPr id="3" name="Subtitle 2"/>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endParaRPr lang="en-GB"/>
          </a:p>
        </p:txBody>
      </p:sp>
    </p:spTree>
    <p:extLst>
      <p:ext uri="{BB962C8B-B14F-4D97-AF65-F5344CB8AC3E}">
        <p14:creationId xmlns:p14="http://schemas.microsoft.com/office/powerpoint/2010/main" val="283590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a:xfrm>
            <a:off x="1258888" y="301625"/>
            <a:ext cx="5976937" cy="895350"/>
          </a:xfrm>
        </p:spPr>
        <p:txBody>
          <a:bodyPr/>
          <a:lstStyle/>
          <a:p>
            <a:pPr algn="ctr" eaLnBrk="1" hangingPunct="1"/>
            <a:r>
              <a:rPr lang="en-GB" smtClean="0">
                <a:solidFill>
                  <a:schemeClr val="bg2"/>
                </a:solidFill>
                <a:cs typeface="Times New Roman" pitchFamily="18" charset="0"/>
              </a:rPr>
              <a:t>OBJECTIVES:</a:t>
            </a:r>
          </a:p>
        </p:txBody>
      </p:sp>
      <p:sp>
        <p:nvSpPr>
          <p:cNvPr id="133123" name="Rectangle 3"/>
          <p:cNvSpPr>
            <a:spLocks noGrp="1"/>
          </p:cNvSpPr>
          <p:nvPr>
            <p:ph idx="1"/>
          </p:nvPr>
        </p:nvSpPr>
        <p:spPr>
          <a:xfrm>
            <a:off x="684213" y="1341438"/>
            <a:ext cx="8280400" cy="5256212"/>
          </a:xfrm>
        </p:spPr>
        <p:txBody>
          <a:bodyPr/>
          <a:lstStyle/>
          <a:p>
            <a:pPr>
              <a:buFont typeface="Wingdings" pitchFamily="2" charset="2"/>
              <a:buNone/>
            </a:pPr>
            <a:r>
              <a:rPr lang="en-GB" sz="2400" smtClean="0">
                <a:solidFill>
                  <a:schemeClr val="bg2"/>
                </a:solidFill>
              </a:rPr>
              <a:t>By the end of the course delegates will be able to:</a:t>
            </a:r>
          </a:p>
          <a:p>
            <a:r>
              <a:rPr lang="en-GB" sz="2400" smtClean="0">
                <a:solidFill>
                  <a:schemeClr val="bg2"/>
                </a:solidFill>
              </a:rPr>
              <a:t>Describe the different forms of Trafficking</a:t>
            </a:r>
          </a:p>
          <a:p>
            <a:r>
              <a:rPr lang="en-GB" sz="2400" smtClean="0">
                <a:solidFill>
                  <a:schemeClr val="bg2"/>
                </a:solidFill>
              </a:rPr>
              <a:t>Demonstrate an understanding of the reasons why people become victims</a:t>
            </a:r>
          </a:p>
          <a:p>
            <a:r>
              <a:rPr lang="en-GB" sz="2400" smtClean="0">
                <a:solidFill>
                  <a:schemeClr val="bg2"/>
                </a:solidFill>
              </a:rPr>
              <a:t>Identify the signs &amp; indicators of a potential victim in a hotel setting </a:t>
            </a:r>
          </a:p>
          <a:p>
            <a:r>
              <a:rPr lang="en-GB" sz="2400" smtClean="0">
                <a:solidFill>
                  <a:schemeClr val="bg2"/>
                </a:solidFill>
              </a:rPr>
              <a:t>Recognise why victims are reluctant to come forward</a:t>
            </a:r>
          </a:p>
          <a:p>
            <a:r>
              <a:rPr lang="en-GB" sz="2400" smtClean="0">
                <a:solidFill>
                  <a:schemeClr val="bg2"/>
                </a:solidFill>
              </a:rPr>
              <a:t>Understand Transparency in the Supply Chain requirements</a:t>
            </a:r>
          </a:p>
          <a:p>
            <a:r>
              <a:rPr lang="en-GB" sz="2400" smtClean="0">
                <a:solidFill>
                  <a:schemeClr val="bg2"/>
                </a:solidFill>
              </a:rPr>
              <a:t>Demonstrate an understanding of how to refer a suspected victim for help &amp; advice.</a:t>
            </a:r>
          </a:p>
          <a:p>
            <a:pPr>
              <a:buFont typeface="Wingdings" pitchFamily="2" charset="2"/>
              <a:buChar char="§"/>
            </a:pPr>
            <a:endParaRPr lang="en-GB" sz="2800" smtClean="0">
              <a:solidFill>
                <a:schemeClr val="bg2"/>
              </a:solidFill>
            </a:endParaRPr>
          </a:p>
        </p:txBody>
      </p:sp>
      <p:sp>
        <p:nvSpPr>
          <p:cNvPr id="2" name="Slide Number Placeholder 1"/>
          <p:cNvSpPr>
            <a:spLocks noGrp="1"/>
          </p:cNvSpPr>
          <p:nvPr>
            <p:ph type="sldNum" sz="quarter" idx="11"/>
          </p:nvPr>
        </p:nvSpPr>
        <p:spPr/>
        <p:txBody>
          <a:bodyPr/>
          <a:lstStyle/>
          <a:p>
            <a:pPr>
              <a:defRPr/>
            </a:pPr>
            <a:fld id="{75C7B23F-0337-4EF4-9FA3-668715886098}" type="slidenum">
              <a:rPr lang="en-GB" smtClean="0"/>
              <a:pPr>
                <a:defRPr/>
              </a:pPr>
              <a:t>3</a:t>
            </a:fld>
            <a:endParaRPr lang="en-GB" dirty="0"/>
          </a:p>
        </p:txBody>
      </p:sp>
    </p:spTree>
    <p:extLst>
      <p:ext uri="{BB962C8B-B14F-4D97-AF65-F5344CB8AC3E}">
        <p14:creationId xmlns:p14="http://schemas.microsoft.com/office/powerpoint/2010/main" val="4190680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u="sng" dirty="0">
                <a:hlinkClick r:id="rId3"/>
              </a:rPr>
              <a:t>http://</a:t>
            </a:r>
            <a:r>
              <a:rPr lang="en-GB" u="sng" dirty="0" smtClean="0">
                <a:hlinkClick r:id="rId3"/>
              </a:rPr>
              <a:t>www.chatback.org.uk/productions.htm</a:t>
            </a:r>
            <a:endParaRPr lang="en-GB" u="sng" dirty="0" smtClean="0"/>
          </a:p>
          <a:p>
            <a:endParaRPr lang="en-GB" u="sng" dirty="0"/>
          </a:p>
          <a:p>
            <a:endParaRPr lang="en-GB" dirty="0"/>
          </a:p>
        </p:txBody>
      </p:sp>
      <p:sp>
        <p:nvSpPr>
          <p:cNvPr id="4" name="Slide Number Placeholder 3"/>
          <p:cNvSpPr>
            <a:spLocks noGrp="1"/>
          </p:cNvSpPr>
          <p:nvPr>
            <p:ph type="sldNum" sz="quarter" idx="11"/>
          </p:nvPr>
        </p:nvSpPr>
        <p:spPr/>
        <p:txBody>
          <a:bodyPr/>
          <a:lstStyle/>
          <a:p>
            <a:pPr>
              <a:defRPr/>
            </a:pPr>
            <a:endParaRPr lang="en-GB"/>
          </a:p>
        </p:txBody>
      </p:sp>
    </p:spTree>
    <p:extLst>
      <p:ext uri="{BB962C8B-B14F-4D97-AF65-F5344CB8AC3E}">
        <p14:creationId xmlns:p14="http://schemas.microsoft.com/office/powerpoint/2010/main" val="273663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4"/>
          <p:cNvSpPr>
            <a:spLocks noGrp="1"/>
          </p:cNvSpPr>
          <p:nvPr>
            <p:ph type="ctrTitle"/>
          </p:nvPr>
        </p:nvSpPr>
        <p:spPr/>
        <p:txBody>
          <a:bodyPr/>
          <a:lstStyle/>
          <a:p>
            <a:pPr algn="ctr"/>
            <a:r>
              <a:rPr lang="en-GB" sz="6000" smtClean="0"/>
              <a:t>WHAT IS MODERN SLAVERY?</a:t>
            </a:r>
          </a:p>
        </p:txBody>
      </p:sp>
      <p:sp>
        <p:nvSpPr>
          <p:cNvPr id="147459" name="Subtitle 5"/>
          <p:cNvSpPr>
            <a:spLocks noGrp="1"/>
          </p:cNvSpPr>
          <p:nvPr>
            <p:ph type="subTitle" idx="1"/>
          </p:nvPr>
        </p:nvSpPr>
        <p:spPr/>
        <p:txBody>
          <a:bodyPr/>
          <a:lstStyle/>
          <a:p>
            <a:endParaRPr lang="en-GB" smtClean="0"/>
          </a:p>
        </p:txBody>
      </p:sp>
      <p:sp>
        <p:nvSpPr>
          <p:cNvPr id="4" name="Slide Number Placeholder 3"/>
          <p:cNvSpPr>
            <a:spLocks noGrp="1"/>
          </p:cNvSpPr>
          <p:nvPr>
            <p:ph type="sldNum" sz="quarter" idx="12"/>
          </p:nvPr>
        </p:nvSpPr>
        <p:spPr/>
        <p:txBody>
          <a:bodyPr/>
          <a:lstStyle/>
          <a:p>
            <a:pPr>
              <a:defRPr/>
            </a:pPr>
            <a:fld id="{1FAFF910-DB8C-4FA1-B7E9-CDC7BA22B5FA}" type="slidenum">
              <a:rPr lang="en-GB" smtClean="0"/>
              <a:pPr>
                <a:defRPr/>
              </a:pPr>
              <a:t>4</a:t>
            </a:fld>
            <a:endParaRPr lang="en-GB" dirty="0"/>
          </a:p>
        </p:txBody>
      </p:sp>
    </p:spTree>
    <p:extLst>
      <p:ext uri="{BB962C8B-B14F-4D97-AF65-F5344CB8AC3E}">
        <p14:creationId xmlns:p14="http://schemas.microsoft.com/office/powerpoint/2010/main" val="54231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55650" y="476250"/>
            <a:ext cx="6480175" cy="1152525"/>
          </a:xfrm>
        </p:spPr>
        <p:txBody>
          <a:bodyPr/>
          <a:lstStyle/>
          <a:p>
            <a:pPr algn="ctr" eaLnBrk="1" hangingPunct="1"/>
            <a:r>
              <a:rPr lang="en-GB" altLang="en-US" sz="4000" smtClean="0"/>
              <a:t/>
            </a:r>
            <a:br>
              <a:rPr lang="en-GB" altLang="en-US" sz="4000" smtClean="0"/>
            </a:br>
            <a:r>
              <a:rPr lang="en-GB" altLang="en-US" smtClean="0">
                <a:solidFill>
                  <a:schemeClr val="bg2"/>
                </a:solidFill>
              </a:rPr>
              <a:t>MODERN SLAVERY INVOLVES: </a:t>
            </a:r>
            <a:br>
              <a:rPr lang="en-GB" altLang="en-US" smtClean="0">
                <a:solidFill>
                  <a:schemeClr val="bg2"/>
                </a:solidFill>
              </a:rPr>
            </a:br>
            <a:endParaRPr lang="en-GB" altLang="en-US" smtClean="0">
              <a:solidFill>
                <a:schemeClr val="bg2"/>
              </a:solidFill>
            </a:endParaRPr>
          </a:p>
        </p:txBody>
      </p:sp>
      <p:sp>
        <p:nvSpPr>
          <p:cNvPr id="148483" name="Rectangle 3"/>
          <p:cNvSpPr>
            <a:spLocks noGrp="1" noChangeArrowheads="1"/>
          </p:cNvSpPr>
          <p:nvPr>
            <p:ph type="body" idx="1"/>
          </p:nvPr>
        </p:nvSpPr>
        <p:spPr>
          <a:xfrm>
            <a:off x="611188" y="1773238"/>
            <a:ext cx="8281987" cy="4535487"/>
          </a:xfrm>
        </p:spPr>
        <p:txBody>
          <a:bodyPr/>
          <a:lstStyle/>
          <a:p>
            <a:pPr eaLnBrk="1" hangingPunct="1">
              <a:lnSpc>
                <a:spcPct val="80000"/>
              </a:lnSpc>
            </a:pPr>
            <a:endParaRPr lang="en-GB" altLang="en-US" sz="2000" smtClean="0"/>
          </a:p>
          <a:p>
            <a:pPr eaLnBrk="1" hangingPunct="1">
              <a:lnSpc>
                <a:spcPct val="80000"/>
              </a:lnSpc>
            </a:pPr>
            <a:r>
              <a:rPr lang="en-GB" altLang="en-US" sz="2800" smtClean="0">
                <a:solidFill>
                  <a:schemeClr val="bg2"/>
                </a:solidFill>
              </a:rPr>
              <a:t>Recruiting vulnerable children and adults </a:t>
            </a:r>
          </a:p>
          <a:p>
            <a:pPr eaLnBrk="1" hangingPunct="1">
              <a:lnSpc>
                <a:spcPct val="80000"/>
              </a:lnSpc>
            </a:pPr>
            <a:endParaRPr lang="en-GB" altLang="en-US" sz="2800" smtClean="0">
              <a:solidFill>
                <a:schemeClr val="bg2"/>
              </a:solidFill>
            </a:endParaRPr>
          </a:p>
          <a:p>
            <a:pPr eaLnBrk="1" hangingPunct="1">
              <a:lnSpc>
                <a:spcPct val="80000"/>
              </a:lnSpc>
            </a:pPr>
            <a:r>
              <a:rPr lang="en-GB" altLang="en-US" sz="2800" smtClean="0">
                <a:solidFill>
                  <a:schemeClr val="bg2"/>
                </a:solidFill>
              </a:rPr>
              <a:t>Moving them to another place, often another country </a:t>
            </a:r>
          </a:p>
          <a:p>
            <a:pPr eaLnBrk="1" hangingPunct="1">
              <a:lnSpc>
                <a:spcPct val="80000"/>
              </a:lnSpc>
            </a:pPr>
            <a:endParaRPr lang="en-GB" altLang="en-US" sz="2800" smtClean="0">
              <a:solidFill>
                <a:schemeClr val="bg2"/>
              </a:solidFill>
            </a:endParaRPr>
          </a:p>
          <a:p>
            <a:pPr eaLnBrk="1" hangingPunct="1">
              <a:lnSpc>
                <a:spcPct val="80000"/>
              </a:lnSpc>
            </a:pPr>
            <a:r>
              <a:rPr lang="en-GB" altLang="en-US" sz="2800" smtClean="0">
                <a:solidFill>
                  <a:schemeClr val="bg2"/>
                </a:solidFill>
              </a:rPr>
              <a:t>Using threats, force or deception to make them do something against their will </a:t>
            </a:r>
          </a:p>
          <a:p>
            <a:pPr eaLnBrk="1" hangingPunct="1">
              <a:lnSpc>
                <a:spcPct val="80000"/>
              </a:lnSpc>
            </a:pPr>
            <a:endParaRPr lang="en-GB" altLang="en-US" sz="2800" smtClean="0">
              <a:solidFill>
                <a:schemeClr val="bg2"/>
              </a:solidFill>
            </a:endParaRPr>
          </a:p>
          <a:p>
            <a:pPr eaLnBrk="1" hangingPunct="1">
              <a:lnSpc>
                <a:spcPct val="80000"/>
              </a:lnSpc>
            </a:pPr>
            <a:r>
              <a:rPr lang="en-GB" altLang="en-US" sz="2800" smtClean="0">
                <a:solidFill>
                  <a:schemeClr val="bg2"/>
                </a:solidFill>
              </a:rPr>
              <a:t>Exploiting them to make money or provide services for their traffickers. </a:t>
            </a:r>
          </a:p>
          <a:p>
            <a:pPr eaLnBrk="1" hangingPunct="1">
              <a:lnSpc>
                <a:spcPct val="80000"/>
              </a:lnSpc>
            </a:pPr>
            <a:endParaRPr lang="en-GB" altLang="en-US" sz="2800" smtClean="0">
              <a:solidFill>
                <a:schemeClr val="accent2"/>
              </a:solidFill>
            </a:endParaRPr>
          </a:p>
        </p:txBody>
      </p:sp>
      <p:sp>
        <p:nvSpPr>
          <p:cNvPr id="2" name="Slide Number Placeholder 1"/>
          <p:cNvSpPr>
            <a:spLocks noGrp="1"/>
          </p:cNvSpPr>
          <p:nvPr>
            <p:ph type="sldNum" sz="quarter" idx="11"/>
          </p:nvPr>
        </p:nvSpPr>
        <p:spPr/>
        <p:txBody>
          <a:bodyPr/>
          <a:lstStyle/>
          <a:p>
            <a:pPr>
              <a:defRPr/>
            </a:pPr>
            <a:fld id="{D4313808-E9D8-47D6-AE93-D5BBAA098739}" type="slidenum">
              <a:rPr lang="en-GB" smtClean="0"/>
              <a:pPr>
                <a:defRPr/>
              </a:pPr>
              <a:t>5</a:t>
            </a:fld>
            <a:endParaRPr lang="en-GB" dirty="0"/>
          </a:p>
        </p:txBody>
      </p:sp>
    </p:spTree>
    <p:extLst>
      <p:ext uri="{BB962C8B-B14F-4D97-AF65-F5344CB8AC3E}">
        <p14:creationId xmlns:p14="http://schemas.microsoft.com/office/powerpoint/2010/main" val="3441394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250825" y="333375"/>
            <a:ext cx="8893175" cy="863600"/>
          </a:xfrm>
        </p:spPr>
        <p:txBody>
          <a:bodyPr/>
          <a:lstStyle/>
          <a:p>
            <a:r>
              <a:rPr lang="en-GB" altLang="en-US" smtClean="0">
                <a:solidFill>
                  <a:schemeClr val="bg2"/>
                </a:solidFill>
                <a:cs typeface="Arial" charset="0"/>
              </a:rPr>
              <a:t>Modern Slavery Act 2015</a:t>
            </a:r>
          </a:p>
        </p:txBody>
      </p:sp>
      <p:sp>
        <p:nvSpPr>
          <p:cNvPr id="142339" name="Content Placeholder 2"/>
          <p:cNvSpPr>
            <a:spLocks noGrp="1"/>
          </p:cNvSpPr>
          <p:nvPr>
            <p:ph idx="1"/>
          </p:nvPr>
        </p:nvSpPr>
        <p:spPr/>
        <p:txBody>
          <a:bodyPr/>
          <a:lstStyle/>
          <a:p>
            <a:r>
              <a:rPr lang="en-GB" altLang="en-US" smtClean="0">
                <a:solidFill>
                  <a:schemeClr val="bg2"/>
                </a:solidFill>
                <a:cs typeface="Arial" charset="0"/>
              </a:rPr>
              <a:t>Introduces offences – England and Wales 31 July</a:t>
            </a:r>
          </a:p>
          <a:p>
            <a:r>
              <a:rPr lang="en-GB" altLang="en-US" smtClean="0">
                <a:solidFill>
                  <a:schemeClr val="bg2"/>
                </a:solidFill>
                <a:cs typeface="Arial" charset="0"/>
              </a:rPr>
              <a:t>Penalties</a:t>
            </a:r>
          </a:p>
          <a:p>
            <a:r>
              <a:rPr lang="en-GB" altLang="en-US" smtClean="0">
                <a:solidFill>
                  <a:schemeClr val="bg2"/>
                </a:solidFill>
                <a:cs typeface="Arial" charset="0"/>
              </a:rPr>
              <a:t>Prevention and Risk Orders</a:t>
            </a:r>
          </a:p>
          <a:p>
            <a:r>
              <a:rPr lang="en-GB" altLang="en-US" smtClean="0">
                <a:solidFill>
                  <a:schemeClr val="bg2"/>
                </a:solidFill>
                <a:cs typeface="Arial" charset="0"/>
              </a:rPr>
              <a:t>Independent Anti-Slavery Commissioner</a:t>
            </a:r>
          </a:p>
          <a:p>
            <a:r>
              <a:rPr lang="en-GB" altLang="en-US" smtClean="0">
                <a:solidFill>
                  <a:schemeClr val="bg2"/>
                </a:solidFill>
                <a:cs typeface="Arial" charset="0"/>
              </a:rPr>
              <a:t>Protection of Victims</a:t>
            </a:r>
          </a:p>
          <a:p>
            <a:r>
              <a:rPr lang="en-GB" altLang="en-US" smtClean="0">
                <a:solidFill>
                  <a:schemeClr val="bg2"/>
                </a:solidFill>
                <a:cs typeface="Arial" charset="0"/>
              </a:rPr>
              <a:t>Transparency in the Supply Chain October 2015</a:t>
            </a:r>
          </a:p>
          <a:p>
            <a:endParaRPr lang="en-GB" altLang="en-US" smtClean="0">
              <a:cs typeface="Arial" charset="0"/>
            </a:endParaRPr>
          </a:p>
        </p:txBody>
      </p:sp>
    </p:spTree>
    <p:extLst>
      <p:ext uri="{BB962C8B-B14F-4D97-AF65-F5344CB8AC3E}">
        <p14:creationId xmlns:p14="http://schemas.microsoft.com/office/powerpoint/2010/main" val="3461475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GB" smtClean="0">
                <a:solidFill>
                  <a:schemeClr val="bg2"/>
                </a:solidFill>
              </a:rPr>
              <a:t>Role of Business</a:t>
            </a:r>
          </a:p>
        </p:txBody>
      </p:sp>
      <p:sp>
        <p:nvSpPr>
          <p:cNvPr id="143363" name="Content Placeholder 2"/>
          <p:cNvSpPr>
            <a:spLocks noGrp="1"/>
          </p:cNvSpPr>
          <p:nvPr>
            <p:ph idx="1"/>
          </p:nvPr>
        </p:nvSpPr>
        <p:spPr/>
        <p:txBody>
          <a:bodyPr/>
          <a:lstStyle/>
          <a:p>
            <a:r>
              <a:rPr lang="en-GB" smtClean="0">
                <a:solidFill>
                  <a:schemeClr val="bg2"/>
                </a:solidFill>
              </a:rPr>
              <a:t>Transparency requirements</a:t>
            </a:r>
          </a:p>
          <a:p>
            <a:r>
              <a:rPr lang="en-GB" smtClean="0">
                <a:solidFill>
                  <a:schemeClr val="bg2"/>
                </a:solidFill>
              </a:rPr>
              <a:t>Eyes and ears for law enforcement</a:t>
            </a:r>
          </a:p>
          <a:p>
            <a:r>
              <a:rPr lang="en-GB" smtClean="0">
                <a:solidFill>
                  <a:schemeClr val="bg2"/>
                </a:solidFill>
              </a:rPr>
              <a:t>Reputational risk</a:t>
            </a:r>
          </a:p>
          <a:p>
            <a:r>
              <a:rPr lang="en-GB" smtClean="0">
                <a:solidFill>
                  <a:schemeClr val="bg2"/>
                </a:solidFill>
              </a:rPr>
              <a:t>Reduced Investment </a:t>
            </a:r>
          </a:p>
          <a:p>
            <a:r>
              <a:rPr lang="en-GB" smtClean="0">
                <a:solidFill>
                  <a:schemeClr val="bg2"/>
                </a:solidFill>
              </a:rPr>
              <a:t>Work in partnership</a:t>
            </a:r>
          </a:p>
          <a:p>
            <a:r>
              <a:rPr lang="en-GB" smtClean="0">
                <a:solidFill>
                  <a:schemeClr val="bg2"/>
                </a:solidFill>
              </a:rPr>
              <a:t>Take and show a lead</a:t>
            </a:r>
            <a:r>
              <a:rPr lang="en-GB" smtClean="0"/>
              <a:t> </a:t>
            </a:r>
          </a:p>
        </p:txBody>
      </p:sp>
      <p:sp>
        <p:nvSpPr>
          <p:cNvPr id="4" name="Slide Number Placeholder 3"/>
          <p:cNvSpPr>
            <a:spLocks noGrp="1"/>
          </p:cNvSpPr>
          <p:nvPr>
            <p:ph type="sldNum" sz="quarter" idx="11"/>
          </p:nvPr>
        </p:nvSpPr>
        <p:spPr/>
        <p:txBody>
          <a:bodyPr/>
          <a:lstStyle/>
          <a:p>
            <a:pPr>
              <a:defRPr/>
            </a:pPr>
            <a:fld id="{AFCBB6D0-848A-4A7A-B14F-670504C0635F}" type="slidenum">
              <a:rPr lang="en-GB" smtClean="0"/>
              <a:pPr>
                <a:defRPr/>
              </a:pPr>
              <a:t>7</a:t>
            </a:fld>
            <a:endParaRPr lang="en-GB" dirty="0"/>
          </a:p>
        </p:txBody>
      </p:sp>
    </p:spTree>
    <p:extLst>
      <p:ext uri="{BB962C8B-B14F-4D97-AF65-F5344CB8AC3E}">
        <p14:creationId xmlns:p14="http://schemas.microsoft.com/office/powerpoint/2010/main" val="1380856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GB" smtClean="0">
                <a:solidFill>
                  <a:schemeClr val="bg2"/>
                </a:solidFill>
              </a:rPr>
              <a:t>Location – Key Roles</a:t>
            </a:r>
          </a:p>
        </p:txBody>
      </p:sp>
      <p:sp>
        <p:nvSpPr>
          <p:cNvPr id="3" name="Content Placeholder 2"/>
          <p:cNvSpPr>
            <a:spLocks noGrp="1"/>
          </p:cNvSpPr>
          <p:nvPr>
            <p:ph idx="1"/>
          </p:nvPr>
        </p:nvSpPr>
        <p:spPr/>
        <p:txBody>
          <a:bodyPr/>
          <a:lstStyle/>
          <a:p>
            <a:pPr>
              <a:defRPr/>
            </a:pPr>
            <a:r>
              <a:rPr lang="en-GB" dirty="0">
                <a:solidFill>
                  <a:schemeClr val="bg2"/>
                </a:solidFill>
              </a:rPr>
              <a:t>Hotel employees are often in the best position to observe potential indicators of modern slavery </a:t>
            </a:r>
            <a:r>
              <a:rPr lang="en-GB" dirty="0" smtClean="0">
                <a:solidFill>
                  <a:schemeClr val="bg2"/>
                </a:solidFill>
              </a:rPr>
              <a:t>offences</a:t>
            </a:r>
          </a:p>
          <a:p>
            <a:pPr marL="0" indent="0">
              <a:buFont typeface="Wingdings" pitchFamily="2" charset="2"/>
              <a:buNone/>
              <a:defRPr/>
            </a:pPr>
            <a:r>
              <a:rPr lang="en-GB" sz="2800" dirty="0" smtClean="0">
                <a:solidFill>
                  <a:schemeClr val="bg2"/>
                </a:solidFill>
              </a:rPr>
              <a:t> </a:t>
            </a:r>
            <a:endParaRPr lang="en-GB" sz="2800" b="1" dirty="0" smtClean="0">
              <a:solidFill>
                <a:schemeClr val="bg2"/>
              </a:solidFill>
            </a:endParaRPr>
          </a:p>
          <a:p>
            <a:pPr lvl="1">
              <a:defRPr/>
            </a:pPr>
            <a:r>
              <a:rPr lang="en-GB" b="1" dirty="0" smtClean="0">
                <a:solidFill>
                  <a:schemeClr val="bg2"/>
                </a:solidFill>
              </a:rPr>
              <a:t>Front </a:t>
            </a:r>
            <a:r>
              <a:rPr lang="en-GB" b="1" dirty="0">
                <a:solidFill>
                  <a:schemeClr val="bg2"/>
                </a:solidFill>
              </a:rPr>
              <a:t>Desk, Concierge, Porters, and Staff </a:t>
            </a:r>
            <a:endParaRPr lang="en-GB" b="1" dirty="0" smtClean="0">
              <a:solidFill>
                <a:schemeClr val="bg2"/>
              </a:solidFill>
            </a:endParaRPr>
          </a:p>
          <a:p>
            <a:pPr lvl="1">
              <a:defRPr/>
            </a:pPr>
            <a:r>
              <a:rPr lang="en-GB" b="1" dirty="0">
                <a:solidFill>
                  <a:schemeClr val="bg2"/>
                </a:solidFill>
              </a:rPr>
              <a:t>Housekeeping and Room Service </a:t>
            </a:r>
            <a:endParaRPr lang="en-GB" b="1" dirty="0" smtClean="0">
              <a:solidFill>
                <a:schemeClr val="bg2"/>
              </a:solidFill>
            </a:endParaRPr>
          </a:p>
          <a:p>
            <a:pPr lvl="1">
              <a:defRPr/>
            </a:pPr>
            <a:r>
              <a:rPr lang="en-GB" b="1" dirty="0">
                <a:solidFill>
                  <a:schemeClr val="bg2"/>
                </a:solidFill>
              </a:rPr>
              <a:t>Restaurant and Bar </a:t>
            </a:r>
            <a:endParaRPr lang="en-GB" b="1" dirty="0" smtClean="0">
              <a:solidFill>
                <a:schemeClr val="bg2"/>
              </a:solidFill>
            </a:endParaRPr>
          </a:p>
          <a:p>
            <a:pPr>
              <a:defRPr/>
            </a:pPr>
            <a:endParaRPr lang="en-GB" dirty="0"/>
          </a:p>
        </p:txBody>
      </p:sp>
      <p:sp>
        <p:nvSpPr>
          <p:cNvPr id="4" name="Slide Number Placeholder 3"/>
          <p:cNvSpPr>
            <a:spLocks noGrp="1"/>
          </p:cNvSpPr>
          <p:nvPr>
            <p:ph type="sldNum" sz="quarter" idx="11"/>
          </p:nvPr>
        </p:nvSpPr>
        <p:spPr/>
        <p:txBody>
          <a:bodyPr/>
          <a:lstStyle/>
          <a:p>
            <a:pPr>
              <a:defRPr/>
            </a:pPr>
            <a:fld id="{C69AC74B-88DA-40FE-B87E-D8A6972DE1E1}" type="slidenum">
              <a:rPr lang="en-GB" smtClean="0"/>
              <a:pPr>
                <a:defRPr/>
              </a:pPr>
              <a:t>8</a:t>
            </a:fld>
            <a:endParaRPr lang="en-GB" dirty="0"/>
          </a:p>
        </p:txBody>
      </p:sp>
    </p:spTree>
    <p:extLst>
      <p:ext uri="{BB962C8B-B14F-4D97-AF65-F5344CB8AC3E}">
        <p14:creationId xmlns:p14="http://schemas.microsoft.com/office/powerpoint/2010/main" val="1620555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46088" y="457200"/>
            <a:ext cx="6718300" cy="811213"/>
          </a:xfrm>
        </p:spPr>
        <p:txBody>
          <a:bodyPr/>
          <a:lstStyle/>
          <a:p>
            <a:pPr algn="ctr" eaLnBrk="1" hangingPunct="1"/>
            <a:r>
              <a:rPr lang="en-GB" smtClean="0">
                <a:solidFill>
                  <a:schemeClr val="bg2"/>
                </a:solidFill>
              </a:rPr>
              <a:t>ACTIVITY</a:t>
            </a:r>
            <a:r>
              <a:rPr lang="en-GB" altLang="en-US" smtClean="0"/>
              <a:t> </a:t>
            </a:r>
          </a:p>
        </p:txBody>
      </p:sp>
      <p:sp>
        <p:nvSpPr>
          <p:cNvPr id="27651" name="Rectangle 3"/>
          <p:cNvSpPr>
            <a:spLocks noGrp="1" noChangeArrowheads="1"/>
          </p:cNvSpPr>
          <p:nvPr>
            <p:ph type="body" idx="1"/>
          </p:nvPr>
        </p:nvSpPr>
        <p:spPr>
          <a:xfrm>
            <a:off x="827088" y="1341438"/>
            <a:ext cx="8137525" cy="5040312"/>
          </a:xfrm>
        </p:spPr>
        <p:txBody>
          <a:bodyPr/>
          <a:lstStyle/>
          <a:p>
            <a:pPr eaLnBrk="1" hangingPunct="1">
              <a:buFontTx/>
              <a:buNone/>
            </a:pPr>
            <a:endParaRPr lang="en-GB" altLang="en-US" sz="2800" smtClean="0">
              <a:solidFill>
                <a:schemeClr val="bg2"/>
              </a:solidFill>
            </a:endParaRPr>
          </a:p>
          <a:p>
            <a:pPr eaLnBrk="1" hangingPunct="1"/>
            <a:r>
              <a:rPr lang="en-GB" altLang="en-US" sz="2800" smtClean="0">
                <a:solidFill>
                  <a:schemeClr val="bg2"/>
                </a:solidFill>
              </a:rPr>
              <a:t>Consider what indicators that you might see within your current job role.</a:t>
            </a:r>
          </a:p>
          <a:p>
            <a:pPr eaLnBrk="1" hangingPunct="1">
              <a:buFontTx/>
              <a:buNone/>
            </a:pPr>
            <a:endParaRPr lang="en-GB" altLang="en-US" smtClean="0">
              <a:solidFill>
                <a:schemeClr val="hlink"/>
              </a:solidFill>
            </a:endParaRPr>
          </a:p>
          <a:p>
            <a:pPr eaLnBrk="1" hangingPunct="1"/>
            <a:endParaRPr lang="en-GB" altLang="en-US" smtClean="0"/>
          </a:p>
        </p:txBody>
      </p:sp>
      <p:sp>
        <p:nvSpPr>
          <p:cNvPr id="2" name="Slide Number Placeholder 1"/>
          <p:cNvSpPr>
            <a:spLocks noGrp="1"/>
          </p:cNvSpPr>
          <p:nvPr>
            <p:ph type="sldNum" sz="quarter" idx="11"/>
          </p:nvPr>
        </p:nvSpPr>
        <p:spPr/>
        <p:txBody>
          <a:bodyPr/>
          <a:lstStyle/>
          <a:p>
            <a:pPr>
              <a:defRPr/>
            </a:pPr>
            <a:fld id="{C86D3AF7-2090-48D1-9FF7-C1D1333336B7}" type="slidenum">
              <a:rPr lang="en-GB"/>
              <a:pPr>
                <a:defRPr/>
              </a:pPr>
              <a:t>9</a:t>
            </a:fld>
            <a:endParaRPr lang="en-GB" dirty="0"/>
          </a:p>
        </p:txBody>
      </p:sp>
    </p:spTree>
    <p:extLst>
      <p:ext uri="{BB962C8B-B14F-4D97-AF65-F5344CB8AC3E}">
        <p14:creationId xmlns:p14="http://schemas.microsoft.com/office/powerpoint/2010/main" val="392522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9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1743</Words>
  <Application>Microsoft Office PowerPoint</Application>
  <PresentationFormat>On-screen Show (4:3)</PresentationFormat>
  <Paragraphs>244</Paragraphs>
  <Slides>30</Slides>
  <Notes>18</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Pixel</vt:lpstr>
      <vt:lpstr>3_Pixel</vt:lpstr>
      <vt:lpstr>10_Pixel</vt:lpstr>
      <vt:lpstr>29_Pixel</vt:lpstr>
      <vt:lpstr>2_Pixel</vt:lpstr>
      <vt:lpstr>WALES’ HOTELIER LUNCH AND LEARN MODERN SLAVERY &amp;&amp; HUMAN TRAFFICKING</vt:lpstr>
      <vt:lpstr>AIM:</vt:lpstr>
      <vt:lpstr>OBJECTIVES:</vt:lpstr>
      <vt:lpstr>WHAT IS MODERN SLAVERY?</vt:lpstr>
      <vt:lpstr> MODERN SLAVERY INVOLVES:  </vt:lpstr>
      <vt:lpstr>Modern Slavery Act 2015</vt:lpstr>
      <vt:lpstr>Role of Business</vt:lpstr>
      <vt:lpstr>Location – Key Roles</vt:lpstr>
      <vt:lpstr>ACTIVITY </vt:lpstr>
      <vt:lpstr>Front Desk, Concierge, Porters, and Staff </vt:lpstr>
      <vt:lpstr>Front Desk, Concierge, Porters, and Staff </vt:lpstr>
      <vt:lpstr>Front Desk, Concierge, Porters, and Staff </vt:lpstr>
      <vt:lpstr>Front Desk, Concierge, Porters, and Staff </vt:lpstr>
      <vt:lpstr>Housekeeping and Room Service </vt:lpstr>
      <vt:lpstr>Housekeeping and Room Service </vt:lpstr>
      <vt:lpstr>Housekeeping and Room Service </vt:lpstr>
      <vt:lpstr>Housekeeping and Room Service </vt:lpstr>
      <vt:lpstr>Restaurant and Bar </vt:lpstr>
      <vt:lpstr>Restaurant and Bar </vt:lpstr>
      <vt:lpstr>BARRIERS TO DISCLOSURE</vt:lpstr>
      <vt:lpstr> NEXT STEPS</vt:lpstr>
      <vt:lpstr>WHAT DO I DO NEXT…</vt:lpstr>
      <vt:lpstr>THE VICTIMS</vt:lpstr>
      <vt:lpstr>PowerPoint Presentation</vt:lpstr>
      <vt:lpstr>PowerPoint Presentation</vt:lpstr>
      <vt:lpstr>Further Guidance</vt:lpstr>
      <vt:lpstr>PowerPoint Presentation</vt:lpstr>
      <vt:lpstr>WHAT YOU NEED TO DO NOW</vt:lpstr>
      <vt:lpstr>DVD </vt:lpstr>
      <vt:lpstr>PowerPoint Presentation</vt:lpstr>
    </vt:vector>
  </TitlesOfParts>
  <Company>Crown Prosecution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WALES’ HOTELIER LUNCH AND LEARN MODERN SLAVERY &amp; HUMAN TRAFFICKING</dc:title>
  <dc:creator>CPS</dc:creator>
  <cp:lastModifiedBy>CPS</cp:lastModifiedBy>
  <cp:revision>2</cp:revision>
  <cp:lastPrinted>2016-07-07T10:38:40Z</cp:lastPrinted>
  <dcterms:created xsi:type="dcterms:W3CDTF">2016-07-07T10:28:50Z</dcterms:created>
  <dcterms:modified xsi:type="dcterms:W3CDTF">2016-07-07T12:08:52Z</dcterms:modified>
</cp:coreProperties>
</file>